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32"/>
  </p:notesMasterIdLst>
  <p:sldIdLst>
    <p:sldId id="256" r:id="rId2"/>
    <p:sldId id="329" r:id="rId3"/>
    <p:sldId id="258" r:id="rId4"/>
    <p:sldId id="295" r:id="rId5"/>
    <p:sldId id="310" r:id="rId6"/>
    <p:sldId id="309" r:id="rId7"/>
    <p:sldId id="260" r:id="rId8"/>
    <p:sldId id="301" r:id="rId9"/>
    <p:sldId id="311" r:id="rId10"/>
    <p:sldId id="312" r:id="rId11"/>
    <p:sldId id="313" r:id="rId12"/>
    <p:sldId id="302" r:id="rId13"/>
    <p:sldId id="303" r:id="rId14"/>
    <p:sldId id="314" r:id="rId15"/>
    <p:sldId id="304" r:id="rId16"/>
    <p:sldId id="306" r:id="rId17"/>
    <p:sldId id="316" r:id="rId18"/>
    <p:sldId id="321" r:id="rId19"/>
    <p:sldId id="320" r:id="rId20"/>
    <p:sldId id="317" r:id="rId21"/>
    <p:sldId id="322" r:id="rId22"/>
    <p:sldId id="318" r:id="rId23"/>
    <p:sldId id="323" r:id="rId24"/>
    <p:sldId id="324" r:id="rId25"/>
    <p:sldId id="319" r:id="rId26"/>
    <p:sldId id="325" r:id="rId27"/>
    <p:sldId id="326" r:id="rId28"/>
    <p:sldId id="327" r:id="rId29"/>
    <p:sldId id="328" r:id="rId30"/>
    <p:sldId id="273" r:id="rId31"/>
  </p:sldIdLst>
  <p:sldSz cx="9144000" cy="5143500" type="screen16x9"/>
  <p:notesSz cx="6858000" cy="9144000"/>
  <p:embeddedFontLst>
    <p:embeddedFont>
      <p:font typeface="Gantari" panose="020B0604020202020204" charset="0"/>
      <p:regular r:id="rId33"/>
      <p:bold r:id="rId34"/>
      <p:italic r:id="rId35"/>
      <p:boldItalic r:id="rId36"/>
    </p:embeddedFont>
    <p:embeddedFont>
      <p:font typeface="Gantari ExtraBold" panose="020B0604020202020204" charset="0"/>
      <p:bold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55C0E7C2-EB1C-3CD5-D86E-4F22CF7B1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50F0B90F-62EC-8E30-411D-96115718D4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D665E74B-0B3D-112D-2542-DBBDFB3B7E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3597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5AB28E0F-243D-DE17-ACFC-860EE216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5791583A-F7CC-8215-D617-7FFB6E66DD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A75DA249-667A-5169-7178-50636013FA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5741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61B52805-D0DD-5FE1-78FD-C2BF9C34A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B0EC5FF3-CE43-FD79-C5CC-1910280F6A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692115B7-9B22-E5DA-975F-3B7DD2067D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8460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68775156-0033-E4C7-C3BA-FC85020CE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8647C9D8-C5CE-C4EB-9431-C6509EB3DC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0AB5C4F0-146A-D589-40E8-5FFA033888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730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7" name="Google Shape;10077;gfdf1b3117e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8" name="Google Shape;10078;gfdf1b3117e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>
          <a:extLst>
            <a:ext uri="{FF2B5EF4-FFF2-40B4-BE49-F238E27FC236}">
              <a16:creationId xmlns:a16="http://schemas.microsoft.com/office/drawing/2014/main" id="{93399570-FEA1-E579-40B1-FF044AC8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>
            <a:extLst>
              <a:ext uri="{FF2B5EF4-FFF2-40B4-BE49-F238E27FC236}">
                <a16:creationId xmlns:a16="http://schemas.microsoft.com/office/drawing/2014/main" id="{DD25E080-ABCE-E3A6-5C5A-50A020E3EF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>
            <a:extLst>
              <a:ext uri="{FF2B5EF4-FFF2-40B4-BE49-F238E27FC236}">
                <a16:creationId xmlns:a16="http://schemas.microsoft.com/office/drawing/2014/main" id="{DF375BEA-3F67-4A48-1678-84B602471A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3192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>
          <a:extLst>
            <a:ext uri="{FF2B5EF4-FFF2-40B4-BE49-F238E27FC236}">
              <a16:creationId xmlns:a16="http://schemas.microsoft.com/office/drawing/2014/main" id="{04291681-077E-ED53-6766-DB0E3B64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>
            <a:extLst>
              <a:ext uri="{FF2B5EF4-FFF2-40B4-BE49-F238E27FC236}">
                <a16:creationId xmlns:a16="http://schemas.microsoft.com/office/drawing/2014/main" id="{83F8BFDA-DEFC-E743-49C7-100D2223C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>
            <a:extLst>
              <a:ext uri="{FF2B5EF4-FFF2-40B4-BE49-F238E27FC236}">
                <a16:creationId xmlns:a16="http://schemas.microsoft.com/office/drawing/2014/main" id="{2F383BEA-5B98-CD43-F52F-4F7902892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484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3A02F8ED-0A22-DC2C-7357-9E35D2835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AE2E3D3A-C5B2-4147-3E7E-10D98D6C1A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B58382AA-3E0F-7EC1-6940-701EDAE945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7799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3A02F8ED-0A22-DC2C-7357-9E35D2835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AE2E3D3A-C5B2-4147-3E7E-10D98D6C1A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B58382AA-3E0F-7EC1-6940-701EDAE945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7799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C4A50A93-C8C6-A514-4CBB-A70D43479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D6816DED-9BD4-B2D6-2491-B012254937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10A92171-2088-1E9F-2E32-AFE4BF4AE7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9485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C6624205-A899-73F2-FB5A-331C0792F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12F62F41-D937-AACF-F5EE-B19EEF1603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EB443B60-BD70-721B-0105-ECEE8A49D0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90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61" r:id="rId10"/>
    <p:sldLayoutId id="2147483671" r:id="rId11"/>
    <p:sldLayoutId id="214748367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Auf5LM2Pu_Cd9vdylWcsXwx5HZw76gle?usp=drive_link" TargetMode="External"/><Relationship Id="rId2" Type="http://schemas.openxmlformats.org/officeDocument/2006/relationships/hyperlink" Target="https://drive.google.com/drive/folders/1WFn64DbqstMcnJ-_7QPPl5Nw7brkyD26?usp=drive_link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rive.google.com/drive/folders/1AWo-yeDXsdhTLlZsbYpswqG28AVWJKny?usp=drive_link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0QE4-hR1GQF4XdjofEcUDLk9WeMNZ8h4?usp=drive_link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Meeting template for Class IX to XII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E3C1-B923-FEEF-6F83-0038D521B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FFBA9-6C25-82B2-2F4C-8B8B87FF1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717886"/>
            <a:ext cx="6018600" cy="725903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</a:rPr>
              <a:t>GRADE IX &amp; X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CF53D-173F-702B-E4FB-595B5A267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701" y="1443789"/>
            <a:ext cx="6281888" cy="2981825"/>
          </a:xfrm>
        </p:spPr>
        <p:txBody>
          <a:bodyPr/>
          <a:lstStyle/>
          <a:p>
            <a:pPr algn="l"/>
            <a:r>
              <a:rPr lang="en-IN" b="1" dirty="0"/>
              <a:t>Strong Conceptual Foundations</a:t>
            </a:r>
            <a:r>
              <a:rPr lang="en-IN" dirty="0"/>
              <a:t> </a:t>
            </a:r>
            <a:r>
              <a:rPr lang="en-IN" b="1" dirty="0"/>
              <a:t>:</a:t>
            </a:r>
            <a:r>
              <a:rPr lang="en-IN" dirty="0"/>
              <a:t> </a:t>
            </a:r>
            <a:r>
              <a:rPr lang="en-US" dirty="0"/>
              <a:t>Using concept maps to connect topics such as motion, force, energy, electricity, and modern physics.</a:t>
            </a:r>
          </a:p>
          <a:p>
            <a:pPr algn="l"/>
            <a:r>
              <a:rPr lang="en-IN" b="1" dirty="0"/>
              <a:t>Emphasize Mathematical Skills :</a:t>
            </a:r>
            <a:r>
              <a:rPr lang="en-IN" dirty="0"/>
              <a:t> </a:t>
            </a:r>
            <a:r>
              <a:rPr lang="en-US" dirty="0"/>
              <a:t>Regular practice of algebra, trigonometry, vectors, and graph interpretation.</a:t>
            </a:r>
            <a:endParaRPr lang="en-IN" dirty="0"/>
          </a:p>
          <a:p>
            <a:pPr algn="l"/>
            <a:r>
              <a:rPr lang="en-IN" b="1" dirty="0"/>
              <a:t>Inquiry-Based Learning :</a:t>
            </a:r>
            <a:r>
              <a:rPr lang="en-IN" dirty="0"/>
              <a:t> Students explore concepts through simple activities given in NCERT.</a:t>
            </a:r>
          </a:p>
          <a:p>
            <a:pPr algn="l"/>
            <a:r>
              <a:rPr lang="en-IN" b="1" dirty="0"/>
              <a:t>Integrate Practical Activities :</a:t>
            </a:r>
            <a:r>
              <a:rPr lang="en-IN" dirty="0"/>
              <a:t> For Grade IX, NCERT activities are being done in the class itself.</a:t>
            </a:r>
            <a:br>
              <a:rPr lang="en-IN" dirty="0"/>
            </a:br>
            <a:r>
              <a:rPr lang="en-IN" dirty="0"/>
              <a:t>For Grade X, CBSE </a:t>
            </a:r>
            <a:r>
              <a:rPr lang="en-IN" dirty="0" err="1"/>
              <a:t>practicals</a:t>
            </a:r>
            <a:r>
              <a:rPr lang="en-IN" dirty="0"/>
              <a:t> related to the chapter is done in the lab.</a:t>
            </a:r>
          </a:p>
          <a:p>
            <a:pPr algn="l"/>
            <a:r>
              <a:rPr lang="en-IN" b="1" dirty="0"/>
              <a:t>Multiple Representations :</a:t>
            </a:r>
            <a:r>
              <a:rPr lang="en-IN" dirty="0"/>
              <a:t> Concepts are presented through – </a:t>
            </a:r>
            <a:br>
              <a:rPr lang="en-IN" dirty="0"/>
            </a:br>
            <a:r>
              <a:rPr lang="en-IN" dirty="0"/>
              <a:t>(</a:t>
            </a:r>
            <a:r>
              <a:rPr lang="en-IN" dirty="0" err="1"/>
              <a:t>i</a:t>
            </a:r>
            <a:r>
              <a:rPr lang="en-IN" dirty="0"/>
              <a:t>) Diagrams</a:t>
            </a:r>
            <a:br>
              <a:rPr lang="en-IN" dirty="0"/>
            </a:br>
            <a:r>
              <a:rPr lang="en-IN" dirty="0"/>
              <a:t>(ii) Mathematical equations</a:t>
            </a:r>
          </a:p>
          <a:p>
            <a:pPr algn="l"/>
            <a:endParaRPr lang="en-IN" dirty="0"/>
          </a:p>
          <a:p>
            <a:pPr algn="l"/>
            <a:endParaRPr lang="en-IN" dirty="0"/>
          </a:p>
          <a:p>
            <a:pPr algn="l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6213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DCE78-8103-43F1-3623-F5473274E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425CC-EA66-A7DA-AD4F-10E539FC4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2389" y="1265463"/>
            <a:ext cx="6027822" cy="2885431"/>
          </a:xfrm>
        </p:spPr>
        <p:txBody>
          <a:bodyPr/>
          <a:lstStyle/>
          <a:p>
            <a:pPr algn="l"/>
            <a:r>
              <a:rPr lang="en-IN" b="1" dirty="0"/>
              <a:t>Active Learning :</a:t>
            </a:r>
            <a:r>
              <a:rPr lang="en-IN" dirty="0"/>
              <a:t> At the end of the chapter, the whole chapter is summarised through concept mapping.</a:t>
            </a:r>
          </a:p>
          <a:p>
            <a:pPr algn="l"/>
            <a:r>
              <a:rPr lang="en-IN" b="1" dirty="0"/>
              <a:t>Usage of Technology :</a:t>
            </a:r>
            <a:r>
              <a:rPr lang="en-IN" dirty="0"/>
              <a:t> Employing simulations from </a:t>
            </a:r>
            <a:r>
              <a:rPr lang="en-IN" dirty="0" err="1"/>
              <a:t>PhET</a:t>
            </a:r>
            <a:r>
              <a:rPr lang="en-IN" dirty="0"/>
              <a:t> or </a:t>
            </a:r>
            <a:r>
              <a:rPr lang="en-IN" dirty="0" err="1"/>
              <a:t>Olabs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7305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0823-AC27-80FB-0D64-B9F066FB4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717886"/>
            <a:ext cx="6018600" cy="725903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</a:rPr>
              <a:t>GRADE XI &amp; XII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E0791-ECCC-2752-3352-ADAB65528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701" y="1443789"/>
            <a:ext cx="6281888" cy="2981825"/>
          </a:xfrm>
        </p:spPr>
        <p:txBody>
          <a:bodyPr/>
          <a:lstStyle/>
          <a:p>
            <a:pPr algn="l"/>
            <a:r>
              <a:rPr lang="en-IN" b="1" dirty="0"/>
              <a:t>Conceptual Understanding :</a:t>
            </a:r>
            <a:r>
              <a:rPr lang="en-IN" dirty="0"/>
              <a:t> </a:t>
            </a:r>
            <a:r>
              <a:rPr lang="en-US" dirty="0"/>
              <a:t>Use everyday examples such as moving vehicles, falling objects and sports.</a:t>
            </a:r>
            <a:endParaRPr lang="en-IN" dirty="0"/>
          </a:p>
          <a:p>
            <a:pPr algn="l"/>
            <a:r>
              <a:rPr lang="en-IN" b="1" dirty="0"/>
              <a:t>Inquiry-Based Learning :</a:t>
            </a:r>
            <a:r>
              <a:rPr lang="en-IN" dirty="0"/>
              <a:t> Students explore concepts through simple activities given in NCERT.</a:t>
            </a:r>
          </a:p>
          <a:p>
            <a:pPr algn="l"/>
            <a:r>
              <a:rPr lang="en-IN" b="1" dirty="0"/>
              <a:t>Integrate Laboratory Activities :</a:t>
            </a:r>
            <a:r>
              <a:rPr lang="en-IN" dirty="0"/>
              <a:t> </a:t>
            </a:r>
            <a:r>
              <a:rPr lang="en-US" dirty="0"/>
              <a:t>Conducting experiments before or alongside theory whenever possible.</a:t>
            </a:r>
            <a:br>
              <a:rPr lang="en-IN" dirty="0"/>
            </a:br>
            <a:r>
              <a:rPr lang="en-IN" dirty="0"/>
              <a:t>For Grade XI &amp; XII, CBSE practical related to the chapter is done in the lab.</a:t>
            </a:r>
          </a:p>
          <a:p>
            <a:pPr algn="l"/>
            <a:r>
              <a:rPr lang="en-IN" b="1" dirty="0"/>
              <a:t>Multiple Representations :</a:t>
            </a:r>
            <a:r>
              <a:rPr lang="en-IN" dirty="0"/>
              <a:t> Concepts are presented through – </a:t>
            </a:r>
            <a:br>
              <a:rPr lang="en-IN" dirty="0"/>
            </a:br>
            <a:r>
              <a:rPr lang="en-IN" dirty="0"/>
              <a:t>(</a:t>
            </a:r>
            <a:r>
              <a:rPr lang="en-IN" dirty="0" err="1"/>
              <a:t>i</a:t>
            </a:r>
            <a:r>
              <a:rPr lang="en-IN" dirty="0"/>
              <a:t>) Diagrams</a:t>
            </a:r>
            <a:br>
              <a:rPr lang="en-IN" dirty="0"/>
            </a:br>
            <a:r>
              <a:rPr lang="en-IN" dirty="0"/>
              <a:t>(ii) Mathematical equations</a:t>
            </a:r>
          </a:p>
          <a:p>
            <a:pPr algn="l"/>
            <a:endParaRPr lang="en-IN" dirty="0"/>
          </a:p>
          <a:p>
            <a:pPr algn="l"/>
            <a:endParaRPr lang="en-IN" dirty="0"/>
          </a:p>
          <a:p>
            <a:pPr algn="l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1527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7C75E-3F10-20CC-8BE4-2E5C35AE8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2389" y="1167493"/>
            <a:ext cx="6027822" cy="2983402"/>
          </a:xfrm>
        </p:spPr>
        <p:txBody>
          <a:bodyPr/>
          <a:lstStyle/>
          <a:p>
            <a:pPr algn="l"/>
            <a:r>
              <a:rPr lang="en-US" b="1" dirty="0"/>
              <a:t>Connect Physics to Everyday Life :</a:t>
            </a:r>
            <a:r>
              <a:rPr lang="en-US" dirty="0"/>
              <a:t> Some chapters can be relatable to everyday life.</a:t>
            </a:r>
            <a:endParaRPr lang="en-IN" dirty="0"/>
          </a:p>
          <a:p>
            <a:pPr algn="l"/>
            <a:r>
              <a:rPr lang="en-IN" b="1" dirty="0"/>
              <a:t>Usage of Technology :</a:t>
            </a:r>
            <a:r>
              <a:rPr lang="en-IN" dirty="0"/>
              <a:t> Employing simulations from </a:t>
            </a:r>
            <a:r>
              <a:rPr lang="en-IN" dirty="0" err="1"/>
              <a:t>PhET</a:t>
            </a:r>
            <a:r>
              <a:rPr lang="en-IN" dirty="0"/>
              <a:t> or </a:t>
            </a:r>
            <a:r>
              <a:rPr lang="en-IN" dirty="0" err="1"/>
              <a:t>Olabs</a:t>
            </a:r>
            <a:r>
              <a:rPr lang="en-IN" dirty="0"/>
              <a:t>. </a:t>
            </a:r>
            <a:r>
              <a:rPr lang="en-US" dirty="0"/>
              <a:t>Technology helps visualize abstract concepts such as electric fields, waves, and atomic structure.</a:t>
            </a:r>
          </a:p>
          <a:p>
            <a:pPr algn="l"/>
            <a:r>
              <a:rPr lang="en-IN" b="1" dirty="0"/>
              <a:t>Effective Revision Strategy :</a:t>
            </a:r>
            <a:r>
              <a:rPr lang="en-IN" dirty="0"/>
              <a:t> Creating formula sheets helps to summarise the entire chapter.</a:t>
            </a:r>
          </a:p>
        </p:txBody>
      </p:sp>
    </p:spTree>
    <p:extLst>
      <p:ext uri="{BB962C8B-B14F-4D97-AF65-F5344CB8AC3E}">
        <p14:creationId xmlns:p14="http://schemas.microsoft.com/office/powerpoint/2010/main" val="1655703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A7AF1532-0BF4-9554-72D9-D854BC47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B36B43F2-E8E4-4F45-6684-E5211E12036B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E862829B-E084-5038-FD9E-3BD99A152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2786" y="1540042"/>
            <a:ext cx="5160877" cy="25736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s" sz="3600" dirty="0">
                <a:solidFill>
                  <a:schemeClr val="accent2"/>
                </a:solidFill>
                <a:highlight>
                  <a:schemeClr val="lt2"/>
                </a:highlight>
              </a:rPr>
              <a:t>ASSESSMENTS TAKEN &amp; EXAM PERFORMANCE</a:t>
            </a:r>
            <a:br>
              <a:rPr lang="en-US" sz="3600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sz="3600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E4AD9F71-5208-64E0-9B40-990ADD7A62A8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05</a:t>
            </a:r>
            <a:endParaRPr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2FB03277-90A2-2529-7CD3-38484020F101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0D08C2AD-E916-EC69-68E1-C9C52FE9A259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A6618FE1-434F-00A8-2DDE-E7DB37FA1B9F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60CC28C7-848C-593C-75FF-11D074064F6F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C463A52B-F316-7AE7-6013-8FA4C38340C7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4A5566A1-B7D4-9716-BCC2-E21439AC4A52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F0778B36-EDF6-1968-99D7-D52AE331E800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DF223DBF-D0F0-1E15-3526-8C365D8ACA9B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6487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0CFCE58-FC6D-B56E-EC01-DA2A55305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73833"/>
              </p:ext>
            </p:extLst>
          </p:nvPr>
        </p:nvGraphicFramePr>
        <p:xfrm>
          <a:off x="1314450" y="619398"/>
          <a:ext cx="6515100" cy="3724161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628775">
                  <a:extLst>
                    <a:ext uri="{9D8B030D-6E8A-4147-A177-3AD203B41FA5}">
                      <a16:colId xmlns:a16="http://schemas.microsoft.com/office/drawing/2014/main" val="2862735123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4008169546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1731108760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1318825549"/>
                    </a:ext>
                  </a:extLst>
                </a:gridCol>
              </a:tblGrid>
              <a:tr h="584721">
                <a:tc>
                  <a:txBody>
                    <a:bodyPr/>
                    <a:lstStyle/>
                    <a:p>
                      <a:r>
                        <a:rPr lang="en-US" b="1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NAME OF THE ASSESSMENT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TYPE OF ASSESSMENT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OBSERVATIONS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901639"/>
                  </a:ext>
                </a:extLst>
              </a:tr>
              <a:tr h="418477">
                <a:tc>
                  <a:txBody>
                    <a:bodyPr/>
                    <a:lstStyle/>
                    <a:p>
                      <a:r>
                        <a:rPr lang="en-US" dirty="0"/>
                        <a:t>08-06-26 (Grade IX)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Cycle Test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Written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Most students demonstrated a basic understanding of fundamental concepts but faced difficulty in applying them to numerical and higher-order thinking questions.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Common errors were observed in unit conversions, formula selection.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Students performed better in direct theory-based questions than in application-based and analytical questions.</a:t>
                      </a:r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60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4017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3A0855-31BC-0EB9-C8C3-BEE6C6530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827391"/>
              </p:ext>
            </p:extLst>
          </p:nvPr>
        </p:nvGraphicFramePr>
        <p:xfrm>
          <a:off x="1524000" y="1364342"/>
          <a:ext cx="6096000" cy="225552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047750">
                  <a:extLst>
                    <a:ext uri="{9D8B030D-6E8A-4147-A177-3AD203B41FA5}">
                      <a16:colId xmlns:a16="http://schemas.microsoft.com/office/drawing/2014/main" val="2388675090"/>
                    </a:ext>
                  </a:extLst>
                </a:gridCol>
                <a:gridCol w="1461407">
                  <a:extLst>
                    <a:ext uri="{9D8B030D-6E8A-4147-A177-3AD203B41FA5}">
                      <a16:colId xmlns:a16="http://schemas.microsoft.com/office/drawing/2014/main" val="332917051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708278163"/>
                    </a:ext>
                  </a:extLst>
                </a:gridCol>
                <a:gridCol w="2084614">
                  <a:extLst>
                    <a:ext uri="{9D8B030D-6E8A-4147-A177-3AD203B41FA5}">
                      <a16:colId xmlns:a16="http://schemas.microsoft.com/office/drawing/2014/main" val="921632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NAME OF THE ASSESSMENT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TYPE OF ASSESSMENT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OBSERVATIONS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14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08-06-26 (Grade 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Cycle Test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Written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Students performed well in identifying the characteristics of images.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Errors were observed in the application of sign conventions while solving numerical problems.</a:t>
                      </a:r>
                      <a:endParaRPr lang="en-IN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382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533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BA2E37-EFDB-BF71-3013-F019DA5D7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173024"/>
              </p:ext>
            </p:extLst>
          </p:nvPr>
        </p:nvGraphicFramePr>
        <p:xfrm>
          <a:off x="1524000" y="1054100"/>
          <a:ext cx="6096000" cy="323088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227364">
                  <a:extLst>
                    <a:ext uri="{9D8B030D-6E8A-4147-A177-3AD203B41FA5}">
                      <a16:colId xmlns:a16="http://schemas.microsoft.com/office/drawing/2014/main" val="2388675090"/>
                    </a:ext>
                  </a:extLst>
                </a:gridCol>
                <a:gridCol w="1159329">
                  <a:extLst>
                    <a:ext uri="{9D8B030D-6E8A-4147-A177-3AD203B41FA5}">
                      <a16:colId xmlns:a16="http://schemas.microsoft.com/office/drawing/2014/main" val="3329170516"/>
                    </a:ext>
                  </a:extLst>
                </a:gridCol>
                <a:gridCol w="1563675">
                  <a:extLst>
                    <a:ext uri="{9D8B030D-6E8A-4147-A177-3AD203B41FA5}">
                      <a16:colId xmlns:a16="http://schemas.microsoft.com/office/drawing/2014/main" val="2708278163"/>
                    </a:ext>
                  </a:extLst>
                </a:gridCol>
                <a:gridCol w="2145632">
                  <a:extLst>
                    <a:ext uri="{9D8B030D-6E8A-4147-A177-3AD203B41FA5}">
                      <a16:colId xmlns:a16="http://schemas.microsoft.com/office/drawing/2014/main" val="921632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NAME OF THE ASSESSMENT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TYPE OF ASSESSMENT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OBSERVATIONS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14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04-05-26 (Grade XII)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Cycle Test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Written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Students performed better in theory-based and direct application questions.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Derivations were generally attempted, but some students missed few steps.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Incorrect application of formulas and sign conventions by few students.</a:t>
                      </a:r>
                      <a:endParaRPr lang="en-IN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382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230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0923A-C5B7-350A-A450-4227360A5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785351"/>
            <a:ext cx="6018600" cy="706566"/>
          </a:xfrm>
        </p:spPr>
        <p:txBody>
          <a:bodyPr/>
          <a:lstStyle/>
          <a:p>
            <a:r>
              <a:rPr lang="en-US" sz="4000" dirty="0"/>
              <a:t>CYCLE TEST ANALYSIS</a:t>
            </a:r>
            <a:endParaRPr lang="en-IN" sz="40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F1FB88F-3795-9AC2-5628-B3E119C3D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735220"/>
              </p:ext>
            </p:extLst>
          </p:nvPr>
        </p:nvGraphicFramePr>
        <p:xfrm>
          <a:off x="1524000" y="1622592"/>
          <a:ext cx="6096000" cy="163068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94762881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0202957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7022882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18022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CLASS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TOTAL STUDENTS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APPEARED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NOT APPEARED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336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IX (A+B)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 + 32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 + 29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+ 3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527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 (A+B)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 + 31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 + 28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+ 3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209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848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60B12783-DE23-55E6-C4CD-F5F88E06C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FED2D396-F166-5454-EAD3-3363CA8289E0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DE065025-F56E-DBB9-474B-AE361B783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2786" y="1540043"/>
            <a:ext cx="5160877" cy="22678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IN" sz="3600" dirty="0">
                <a:solidFill>
                  <a:schemeClr val="accent2"/>
                </a:solidFill>
                <a:highlight>
                  <a:schemeClr val="lt2"/>
                </a:highlight>
              </a:rPr>
              <a:t>COPY CORRECTION &amp; MAINTENENCE</a:t>
            </a:r>
            <a:br>
              <a:rPr lang="en-US" sz="3600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sz="3600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59D51895-EF7D-21C4-A7A6-580CA5D58877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06</a:t>
            </a:r>
            <a:endParaRPr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C7CBD8B7-A6F3-20CD-0E63-FC8AD9357C2D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E476DA4C-CF9C-7E4A-B821-DC6400F3C4C2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D3A908F0-B1A2-9779-EBCA-0994C1C4C814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C0047140-ABE1-C96D-9897-0F013D3C4BB9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3BCDEB7B-B49E-40C5-7D7D-3E9AFEE5100E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F8E2E719-D437-F40A-D137-1A4566A6CA73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455462E5-049C-2FA7-4AB3-1C869E8F60BF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DF065CB9-34FF-9C05-F95F-4CA2E0362814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52020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4">
          <a:extLst>
            <a:ext uri="{FF2B5EF4-FFF2-40B4-BE49-F238E27FC236}">
              <a16:creationId xmlns:a16="http://schemas.microsoft.com/office/drawing/2014/main" id="{93B51F18-819E-43A8-8E5A-69C6FE465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>
            <a:extLst>
              <a:ext uri="{FF2B5EF4-FFF2-40B4-BE49-F238E27FC236}">
                <a16:creationId xmlns:a16="http://schemas.microsoft.com/office/drawing/2014/main" id="{4E8A63E1-B3A7-5567-5844-5741A707102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67175" y="985193"/>
            <a:ext cx="6018600" cy="6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 dirty="0"/>
              <a:t>PHYSICS</a:t>
            </a:r>
            <a:endParaRPr sz="4800" dirty="0"/>
          </a:p>
        </p:txBody>
      </p:sp>
      <p:grpSp>
        <p:nvGrpSpPr>
          <p:cNvPr id="9816" name="Google Shape;9816;p31">
            <a:extLst>
              <a:ext uri="{FF2B5EF4-FFF2-40B4-BE49-F238E27FC236}">
                <a16:creationId xmlns:a16="http://schemas.microsoft.com/office/drawing/2014/main" id="{A3A99E79-4774-FC1A-64F6-139B30A9A1D9}"/>
              </a:ext>
            </a:extLst>
          </p:cNvPr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>
              <a:extLst>
                <a:ext uri="{FF2B5EF4-FFF2-40B4-BE49-F238E27FC236}">
                  <a16:creationId xmlns:a16="http://schemas.microsoft.com/office/drawing/2014/main" id="{B583AFAD-3609-F8C5-DE13-0B170490063E}"/>
                </a:ext>
              </a:extLst>
            </p:cNvPr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>
              <a:extLst>
                <a:ext uri="{FF2B5EF4-FFF2-40B4-BE49-F238E27FC236}">
                  <a16:creationId xmlns:a16="http://schemas.microsoft.com/office/drawing/2014/main" id="{F74320EE-5A47-5F9A-D004-DD754562498C}"/>
                </a:ext>
              </a:extLst>
            </p:cNvPr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>
              <a:extLst>
                <a:ext uri="{FF2B5EF4-FFF2-40B4-BE49-F238E27FC236}">
                  <a16:creationId xmlns:a16="http://schemas.microsoft.com/office/drawing/2014/main" id="{119F8576-83AE-4DD0-CBEC-7F07B9B86E26}"/>
                </a:ext>
              </a:extLst>
            </p:cNvPr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>
              <a:extLst>
                <a:ext uri="{FF2B5EF4-FFF2-40B4-BE49-F238E27FC236}">
                  <a16:creationId xmlns:a16="http://schemas.microsoft.com/office/drawing/2014/main" id="{84C35504-07A6-6870-D029-10506F10C493}"/>
                </a:ext>
              </a:extLst>
            </p:cNvPr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>
              <a:extLst>
                <a:ext uri="{FF2B5EF4-FFF2-40B4-BE49-F238E27FC236}">
                  <a16:creationId xmlns:a16="http://schemas.microsoft.com/office/drawing/2014/main" id="{1705065B-6033-D648-3C20-C701CC4E5D32}"/>
                </a:ext>
              </a:extLst>
            </p:cNvPr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>
            <a:extLst>
              <a:ext uri="{FF2B5EF4-FFF2-40B4-BE49-F238E27FC236}">
                <a16:creationId xmlns:a16="http://schemas.microsoft.com/office/drawing/2014/main" id="{F3ABFF20-65FB-19DF-2695-BE20EE2037F9}"/>
              </a:ext>
            </a:extLst>
          </p:cNvPr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>
            <a:extLst>
              <a:ext uri="{FF2B5EF4-FFF2-40B4-BE49-F238E27FC236}">
                <a16:creationId xmlns:a16="http://schemas.microsoft.com/office/drawing/2014/main" id="{D8564E9A-8DBE-C887-2846-49E9D10CB5CF}"/>
              </a:ext>
            </a:extLst>
          </p:cNvPr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>
              <a:extLst>
                <a:ext uri="{FF2B5EF4-FFF2-40B4-BE49-F238E27FC236}">
                  <a16:creationId xmlns:a16="http://schemas.microsoft.com/office/drawing/2014/main" id="{6A81F30B-0E77-A427-278A-553C8D9938D4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>
              <a:extLst>
                <a:ext uri="{FF2B5EF4-FFF2-40B4-BE49-F238E27FC236}">
                  <a16:creationId xmlns:a16="http://schemas.microsoft.com/office/drawing/2014/main" id="{B7182E63-83AE-BEFA-5E72-3DC417F32EFA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>
              <a:extLst>
                <a:ext uri="{FF2B5EF4-FFF2-40B4-BE49-F238E27FC236}">
                  <a16:creationId xmlns:a16="http://schemas.microsoft.com/office/drawing/2014/main" id="{0103223E-F322-465D-040B-6F230DD2186A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>
              <a:extLst>
                <a:ext uri="{FF2B5EF4-FFF2-40B4-BE49-F238E27FC236}">
                  <a16:creationId xmlns:a16="http://schemas.microsoft.com/office/drawing/2014/main" id="{CBF15FC2-CC39-279A-29C5-8C7B5E159E76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>
            <a:extLst>
              <a:ext uri="{FF2B5EF4-FFF2-40B4-BE49-F238E27FC236}">
                <a16:creationId xmlns:a16="http://schemas.microsoft.com/office/drawing/2014/main" id="{2BE4A57E-DEB8-1DF6-FEDB-A3FB0A9DD0DE}"/>
              </a:ext>
            </a:extLst>
          </p:cNvPr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>
            <a:extLst>
              <a:ext uri="{FF2B5EF4-FFF2-40B4-BE49-F238E27FC236}">
                <a16:creationId xmlns:a16="http://schemas.microsoft.com/office/drawing/2014/main" id="{9B180BB1-5032-70FA-DC89-70987B62D4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06295" y="1813890"/>
            <a:ext cx="5225100" cy="18926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/>
              <a:t>Kaizen Meeting Report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" sz="18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" sz="18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/>
              <a:t>Classes: IX – XII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/>
              <a:t>Faculty: Shatabdi Paul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6118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050A45-F366-60D5-7342-B3ADCFE4F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2232" y="729383"/>
            <a:ext cx="5979694" cy="1094873"/>
          </a:xfrm>
        </p:spPr>
        <p:txBody>
          <a:bodyPr/>
          <a:lstStyle/>
          <a:p>
            <a:pPr algn="l"/>
            <a:r>
              <a:rPr lang="en-US" dirty="0"/>
              <a:t>Copies are being corrected on daily basis (twice for each chapter) and the records of students are maintained in the subject register with date of submission.</a:t>
            </a: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605CA6-AE13-CA4C-49A1-5D48F24E5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567467"/>
              </p:ext>
            </p:extLst>
          </p:nvPr>
        </p:nvGraphicFramePr>
        <p:xfrm>
          <a:off x="1612232" y="1559561"/>
          <a:ext cx="6096000" cy="295656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62483831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0542482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4183126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7456468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CLASS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TOTAL STUDENTS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NO. OF STUDENTS CHECKED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NO.OF CHAPTERS CHECKED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767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IX 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774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IX 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809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 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772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 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704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 Sc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168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XII Sc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331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258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61FD6E27-241C-0C86-F95F-8F251C149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385B9E8A-9B44-7CFC-FC0E-3973DFDF0987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B8AABF5F-9DBD-2749-CD51-0350B36AF3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2786" y="1540042"/>
            <a:ext cx="5160877" cy="25736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s" sz="3600" dirty="0">
                <a:solidFill>
                  <a:schemeClr val="accent2"/>
                </a:solidFill>
                <a:highlight>
                  <a:schemeClr val="lt2"/>
                </a:highlight>
              </a:rPr>
              <a:t>BEHAVIOURAL OBSERVATION OF STUDENTS</a:t>
            </a:r>
            <a:br>
              <a:rPr lang="en-US" sz="3600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sz="3600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22C3795F-244D-CE91-AF18-F917E09A6B14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07</a:t>
            </a:r>
            <a:endParaRPr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5BC50844-4C4E-FE3D-0BC5-5B1D91D7ECEB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EC107AD4-BC0C-2961-7C4A-E8B3F1085FFA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0F52E717-A2B9-FD13-B39C-A0CA45B7078E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E402F2C4-5CF0-12C8-476C-FFCA864844EF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2CEF36F0-0ED7-4932-0833-72594A73E86F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23874651-7B54-90B7-3DC1-776D002A209E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A3DD12F0-E4FA-0C8A-1A7A-9483FAB2514F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B363FDC2-98C5-E5F7-857C-17759B7BF928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80332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9C4E3-171B-B693-B8F5-F9EA1AB82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3394" y="998621"/>
            <a:ext cx="6557211" cy="3176337"/>
          </a:xfrm>
        </p:spPr>
        <p:txBody>
          <a:bodyPr/>
          <a:lstStyle/>
          <a:p>
            <a:pPr marL="139700" indent="0" algn="l">
              <a:buNone/>
            </a:pPr>
            <a:r>
              <a:rPr lang="en-US" b="1" dirty="0"/>
              <a:t>Student </a:t>
            </a:r>
            <a:r>
              <a:rPr lang="en-US" b="1" dirty="0" err="1"/>
              <a:t>behavioural</a:t>
            </a:r>
            <a:r>
              <a:rPr lang="en-US" b="1" dirty="0"/>
              <a:t> observations are being kept in record in the Anecdotal record and the link is attached below for both Grade IX and X: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dirty="0"/>
              <a:t>Grade IX :</a:t>
            </a:r>
            <a:br>
              <a:rPr lang="en-US" dirty="0"/>
            </a:br>
            <a:r>
              <a:rPr lang="en-US" dirty="0">
                <a:hlinkClick r:id="rId2"/>
              </a:rPr>
              <a:t>https://drive.google.com/drive/folders/1WFn64DbqstMcnJ-_7QPPl5Nw7brkyD26?usp=drive_link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dirty="0"/>
              <a:t>Grade X:</a:t>
            </a:r>
            <a:br>
              <a:rPr lang="en-US" dirty="0"/>
            </a:br>
            <a:r>
              <a:rPr lang="en-US" dirty="0">
                <a:hlinkClick r:id="rId3"/>
              </a:rPr>
              <a:t>https://drive.google.com/drive/folders/1Auf5LM2Pu_Cd9vdylWcsXwx5HZw76gle?usp=drive_link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dirty="0"/>
              <a:t>Grade XI :</a:t>
            </a:r>
            <a:br>
              <a:rPr lang="en-IN" dirty="0"/>
            </a:br>
            <a:r>
              <a:rPr lang="en-IN" dirty="0">
                <a:hlinkClick r:id="rId4"/>
              </a:rPr>
              <a:t>https://drive.google.com/drive/folders/1AWo-yeDXsdhTLlZsbYpswqG28AVWJKny?usp=drive_link</a:t>
            </a:r>
            <a:endParaRPr lang="en-IN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dirty="0"/>
              <a:t>Grade XII :</a:t>
            </a:r>
            <a:br>
              <a:rPr lang="en-US" dirty="0"/>
            </a:br>
            <a:r>
              <a:rPr lang="en-US" dirty="0"/>
              <a:t>https://drive.google.com/drive/folders/1pUKQjLwdA2p49koNUz1Nb6XRaz1uJHR4?usp=drive_link</a:t>
            </a:r>
          </a:p>
        </p:txBody>
      </p:sp>
    </p:spTree>
    <p:extLst>
      <p:ext uri="{BB962C8B-B14F-4D97-AF65-F5344CB8AC3E}">
        <p14:creationId xmlns:p14="http://schemas.microsoft.com/office/powerpoint/2010/main" val="1583639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D9DD6776-DA0F-9C5E-0967-2FA9C07C6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473E643C-34E2-17CA-D935-703F3E8D6860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DA3FF725-E382-E1BA-A565-13DA632842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2786" y="1540042"/>
            <a:ext cx="5160877" cy="25736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s" sz="3600" dirty="0">
                <a:solidFill>
                  <a:schemeClr val="accent2"/>
                </a:solidFill>
                <a:highlight>
                  <a:schemeClr val="lt2"/>
                </a:highlight>
              </a:rPr>
              <a:t>CO SCHOLASTIC ACTIVITIES DONE IN YOUR SUBJECT</a:t>
            </a:r>
            <a:br>
              <a:rPr lang="en-US" sz="3600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sz="3600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8C36D025-ACE7-43F8-937C-0E441D10F1D7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08</a:t>
            </a:r>
            <a:endParaRPr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423AFCE3-6A1A-99BA-67E1-6254F67B4C15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FE480975-CF24-D388-AB0E-EAE9281541AE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F7A5937A-1B78-3D12-D090-56C943891349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6571F2F3-C23E-FAAD-41FB-6F8A1D32093A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FFD2FCE2-FFD9-1795-6771-38FA6EC3AAD1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6180D31F-EC8E-8F75-CC1E-9440ECF4836F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F4423CAC-2D9C-8629-4098-69F23246983B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2C7E9738-968C-41C6-5D08-F4CF5BED8F4E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55375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E53A-CD30-CD43-2B58-105F704F7B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744098"/>
            <a:ext cx="6018600" cy="675200"/>
          </a:xfrm>
        </p:spPr>
        <p:txBody>
          <a:bodyPr/>
          <a:lstStyle/>
          <a:p>
            <a:r>
              <a:rPr lang="en-US" dirty="0"/>
              <a:t>SATURDAY ACTIVITY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E3814-DD1F-2479-AE3E-CD2C1A34D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5276" y="1744150"/>
            <a:ext cx="6113447" cy="1372028"/>
          </a:xfrm>
        </p:spPr>
        <p:txBody>
          <a:bodyPr/>
          <a:lstStyle/>
          <a:p>
            <a:pPr algn="l"/>
            <a:r>
              <a:rPr lang="en-US" b="1" dirty="0"/>
              <a:t>Every Saturday Lab Activities are done according to the CBSE syllabus. The following table shows the completion of </a:t>
            </a:r>
            <a:r>
              <a:rPr lang="en-US" b="1" dirty="0" err="1"/>
              <a:t>practicals</a:t>
            </a:r>
            <a:r>
              <a:rPr lang="en-US" b="1" dirty="0"/>
              <a:t> and the link is attached below :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hlinkClick r:id="rId2"/>
              </a:rPr>
              <a:t>https://drive.google.com/drive/folders/10QE4-hR1GQF4XdjofEcUDLk9WeMNZ8h4?usp=drive_link</a:t>
            </a:r>
            <a:endParaRPr lang="en-US" dirty="0"/>
          </a:p>
          <a:p>
            <a:pPr algn="l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78287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DA6AF9A-80C5-00C3-1590-F9F1462BA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923809"/>
              </p:ext>
            </p:extLst>
          </p:nvPr>
        </p:nvGraphicFramePr>
        <p:xfrm>
          <a:off x="1524000" y="1466182"/>
          <a:ext cx="6096000" cy="185420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20051423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82622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CLASS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ACTIVITIES COMPLETED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840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IX (A+B)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NCERT activities in the classroom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640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 (A+B)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practical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50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practical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655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practical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182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9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EF291FBE-A5B9-8D01-7DDD-FA00DB50C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99972F19-9E00-3D50-58B6-F287716C7E20}"/>
              </a:ext>
            </a:extLst>
          </p:cNvPr>
          <p:cNvSpPr/>
          <p:nvPr/>
        </p:nvSpPr>
        <p:spPr>
          <a:xfrm>
            <a:off x="1558281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DDCF7559-4768-2EB4-6588-6FF17FCFB0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64450" y="875352"/>
            <a:ext cx="5289214" cy="33483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800" dirty="0">
                <a:solidFill>
                  <a:schemeClr val="accent2"/>
                </a:solidFill>
                <a:highlight>
                  <a:schemeClr val="lt2"/>
                </a:highlight>
              </a:rPr>
              <a:t>MEASURES TAKEN WHEN STUDENTS MISS CLASSES AND COMMUNICATION/INSTRUCTIONS PROVIDED TO PARENTS</a:t>
            </a:r>
            <a:br>
              <a:rPr lang="en-US" sz="3600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sz="3600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680C553F-C5D0-CA40-C333-9BD4279F0BCC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558283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09</a:t>
            </a:r>
            <a:endParaRPr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3E53A367-A367-A8E0-11BD-DF5D384C3D32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DF2906A2-0A44-AC71-357B-D691B746C07F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BD569571-37BC-A52D-6D7D-77E73C4608E6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1275A2C2-EF39-38C0-41E8-12D5A8DA95D4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594BF5B1-AB56-CF72-D0C9-540A3F380097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CA82FC1E-57FE-51AB-85E1-1C4F0234FC80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FD14A93E-6D7D-AD2C-FA00-CC402A102072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45CD32C0-D489-228A-1726-E1FAA318E263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5366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DA11A-679B-5336-4176-A2F993B77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815857"/>
            <a:ext cx="6018600" cy="610500"/>
          </a:xfrm>
        </p:spPr>
        <p:txBody>
          <a:bodyPr/>
          <a:lstStyle/>
          <a:p>
            <a:r>
              <a:rPr lang="en-US" sz="3600" dirty="0"/>
              <a:t>SAMPLE RECORDS</a:t>
            </a:r>
            <a:endParaRPr lang="en-IN" sz="3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12462E6-EFD3-06D1-A295-E4572988B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86529"/>
              </p:ext>
            </p:extLst>
          </p:nvPr>
        </p:nvGraphicFramePr>
        <p:xfrm>
          <a:off x="1524000" y="1503136"/>
          <a:ext cx="6096000" cy="163068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774371">
                  <a:extLst>
                    <a:ext uri="{9D8B030D-6E8A-4147-A177-3AD203B41FA5}">
                      <a16:colId xmlns:a16="http://schemas.microsoft.com/office/drawing/2014/main" val="1686717073"/>
                    </a:ext>
                  </a:extLst>
                </a:gridCol>
                <a:gridCol w="4321629">
                  <a:extLst>
                    <a:ext uri="{9D8B030D-6E8A-4147-A177-3AD203B41FA5}">
                      <a16:colId xmlns:a16="http://schemas.microsoft.com/office/drawing/2014/main" val="35057441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ISSUE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ACTION TAKEN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35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Absenteeism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Parent informed through phone call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216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Project Delay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Reminder shared through WhatsApp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590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Incomplete Notes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Either shared through WhatsApp or make them complete the work in the class itself.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795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500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D1F0E-89D3-D9F2-45A2-B1CF74AA9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4343" y="785350"/>
            <a:ext cx="6018600" cy="978136"/>
          </a:xfrm>
        </p:spPr>
        <p:txBody>
          <a:bodyPr/>
          <a:lstStyle/>
          <a:p>
            <a:r>
              <a:rPr lang="en-US" sz="3200" dirty="0"/>
              <a:t>PARENT COMMUNICATION AND STUDENT FOLLOW UP</a:t>
            </a:r>
            <a:endParaRPr lang="en-IN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5418A-04F0-0573-9F6C-D3EFE61B6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343" y="1763486"/>
            <a:ext cx="5855314" cy="1789164"/>
          </a:xfrm>
        </p:spPr>
        <p:txBody>
          <a:bodyPr/>
          <a:lstStyle/>
          <a:p>
            <a:pPr marL="139700" indent="0" algn="l">
              <a:buNone/>
            </a:pPr>
            <a:r>
              <a:rPr lang="en-US" sz="1600" b="1" dirty="0"/>
              <a:t>Parents communicate through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Phone calls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WhatsApp updates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Google Classroom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Parent Teacher Meetings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E-mail for leave note</a:t>
            </a:r>
          </a:p>
        </p:txBody>
      </p:sp>
    </p:spTree>
    <p:extLst>
      <p:ext uri="{BB962C8B-B14F-4D97-AF65-F5344CB8AC3E}">
        <p14:creationId xmlns:p14="http://schemas.microsoft.com/office/powerpoint/2010/main" val="2751537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A3C47-CDA1-18B7-5F53-12E9314DF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785350"/>
            <a:ext cx="6018600" cy="920986"/>
          </a:xfrm>
        </p:spPr>
        <p:txBody>
          <a:bodyPr/>
          <a:lstStyle/>
          <a:p>
            <a:r>
              <a:rPr lang="en-US" sz="3200" dirty="0"/>
              <a:t>SUPPORT PROVIDED TO ABSENT STUDENTS</a:t>
            </a:r>
            <a:endParaRPr lang="en-IN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43E9C-D785-880F-CBB3-AB2EAEBD9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3171" y="1706336"/>
            <a:ext cx="6018599" cy="1846314"/>
          </a:xfrm>
        </p:spPr>
        <p:txBody>
          <a:bodyPr/>
          <a:lstStyle/>
          <a:p>
            <a:pPr marL="139700" indent="0" algn="l">
              <a:buNone/>
            </a:pPr>
            <a:r>
              <a:rPr lang="en-US" sz="1600" b="1" dirty="0"/>
              <a:t>Measures taken: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sz="1600" dirty="0"/>
              <a:t>Notes provided 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sz="1600" dirty="0"/>
              <a:t>PPTs or pdfs provided to them if required </a:t>
            </a:r>
            <a:endParaRPr lang="en-IN" sz="1600" dirty="0"/>
          </a:p>
          <a:p>
            <a:pPr algn="l">
              <a:buFont typeface="Wingdings" panose="05000000000000000000" pitchFamily="2" charset="2"/>
              <a:buChar char="ü"/>
            </a:pPr>
            <a:r>
              <a:rPr lang="en-IN" sz="1600" dirty="0"/>
              <a:t>CBSE practical pdfs are provided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IN" sz="1600" dirty="0"/>
              <a:t>Individual check 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3540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3" name="Google Shape;9853;p33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4" name="Google Shape;9854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1" name="Google Shape;9861;p33"/>
          <p:cNvCxnSpPr>
            <a:stCxn id="9853" idx="2"/>
            <a:endCxn id="9855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0" name="Google Shape;10080;p48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THANKS!</a:t>
            </a:r>
            <a:endParaRPr/>
          </a:p>
        </p:txBody>
      </p:sp>
      <p:sp>
        <p:nvSpPr>
          <p:cNvPr id="10082" name="Google Shape;10082;p48"/>
          <p:cNvSpPr txBox="1"/>
          <p:nvPr/>
        </p:nvSpPr>
        <p:spPr>
          <a:xfrm>
            <a:off x="2788950" y="3993100"/>
            <a:ext cx="3684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Please keep this slide for attribution</a:t>
            </a:r>
            <a:endParaRPr sz="110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grpSp>
        <p:nvGrpSpPr>
          <p:cNvPr id="10103" name="Google Shape;10103;p48"/>
          <p:cNvGrpSpPr/>
          <p:nvPr/>
        </p:nvGrpSpPr>
        <p:grpSpPr>
          <a:xfrm rot="-8100000">
            <a:off x="6160889" y="979832"/>
            <a:ext cx="2270043" cy="183536"/>
            <a:chOff x="5419725" y="2413000"/>
            <a:chExt cx="2169725" cy="175425"/>
          </a:xfrm>
        </p:grpSpPr>
        <p:sp>
          <p:nvSpPr>
            <p:cNvPr id="10104" name="Google Shape;10104;p48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48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48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7" name="Google Shape;10107;p48"/>
          <p:cNvSpPr/>
          <p:nvPr/>
        </p:nvSpPr>
        <p:spPr>
          <a:xfrm>
            <a:off x="2378250" y="3791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8" name="Google Shape;10108;p48"/>
          <p:cNvSpPr/>
          <p:nvPr/>
        </p:nvSpPr>
        <p:spPr>
          <a:xfrm>
            <a:off x="6956213" y="35550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9" name="Google Shape;10109;p48"/>
          <p:cNvSpPr/>
          <p:nvPr/>
        </p:nvSpPr>
        <p:spPr>
          <a:xfrm>
            <a:off x="2463325" y="8312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>
          <a:extLst>
            <a:ext uri="{FF2B5EF4-FFF2-40B4-BE49-F238E27FC236}">
              <a16:creationId xmlns:a16="http://schemas.microsoft.com/office/drawing/2014/main" id="{5D784A57-D69F-C731-A5EC-355F2BEBB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>
            <a:extLst>
              <a:ext uri="{FF2B5EF4-FFF2-40B4-BE49-F238E27FC236}">
                <a16:creationId xmlns:a16="http://schemas.microsoft.com/office/drawing/2014/main" id="{51D269DD-07C6-AC58-DDFF-D6DB8FB2D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>
            <a:extLst>
              <a:ext uri="{FF2B5EF4-FFF2-40B4-BE49-F238E27FC236}">
                <a16:creationId xmlns:a16="http://schemas.microsoft.com/office/drawing/2014/main" id="{B1F1D93D-758F-6524-D07C-03B97B0F6804}"/>
              </a:ext>
            </a:extLst>
          </p:cNvPr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>
            <a:extLst>
              <a:ext uri="{FF2B5EF4-FFF2-40B4-BE49-F238E27FC236}">
                <a16:creationId xmlns:a16="http://schemas.microsoft.com/office/drawing/2014/main" id="{69BA52A3-55D2-5B2C-EFFA-D326D96033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>
            <a:extLst>
              <a:ext uri="{FF2B5EF4-FFF2-40B4-BE49-F238E27FC236}">
                <a16:creationId xmlns:a16="http://schemas.microsoft.com/office/drawing/2014/main" id="{FD9D27B0-821A-1774-A457-86D7BA9C2002}"/>
              </a:ext>
            </a:extLst>
          </p:cNvPr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>
            <a:extLst>
              <a:ext uri="{FF2B5EF4-FFF2-40B4-BE49-F238E27FC236}">
                <a16:creationId xmlns:a16="http://schemas.microsoft.com/office/drawing/2014/main" id="{F58C72CC-9E2D-078D-09F5-5EE5C575CB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>
            <a:extLst>
              <a:ext uri="{FF2B5EF4-FFF2-40B4-BE49-F238E27FC236}">
                <a16:creationId xmlns:a16="http://schemas.microsoft.com/office/drawing/2014/main" id="{87E27BA6-9FDF-2FE6-A67C-6E8DD0361718}"/>
              </a:ext>
            </a:extLst>
          </p:cNvPr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>
            <a:extLst>
              <a:ext uri="{FF2B5EF4-FFF2-40B4-BE49-F238E27FC236}">
                <a16:creationId xmlns:a16="http://schemas.microsoft.com/office/drawing/2014/main" id="{3FAC91E9-8A53-96FF-7F46-5D54A20C3B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</a:p>
        </p:txBody>
      </p:sp>
      <p:cxnSp>
        <p:nvCxnSpPr>
          <p:cNvPr id="9859" name="Google Shape;9859;p33">
            <a:extLst>
              <a:ext uri="{FF2B5EF4-FFF2-40B4-BE49-F238E27FC236}">
                <a16:creationId xmlns:a16="http://schemas.microsoft.com/office/drawing/2014/main" id="{8008171C-572F-EC94-A02A-996A44E3F26C}"/>
              </a:ext>
            </a:extLst>
          </p:cNvPr>
          <p:cNvCxnSpPr>
            <a:cxnSpLocks/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>
            <a:extLst>
              <a:ext uri="{FF2B5EF4-FFF2-40B4-BE49-F238E27FC236}">
                <a16:creationId xmlns:a16="http://schemas.microsoft.com/office/drawing/2014/main" id="{2227AF9F-4677-0DF0-6598-EC3CD6F60474}"/>
              </a:ext>
            </a:extLst>
          </p:cNvPr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>
            <a:extLst>
              <a:ext uri="{FF2B5EF4-FFF2-40B4-BE49-F238E27FC236}">
                <a16:creationId xmlns:a16="http://schemas.microsoft.com/office/drawing/2014/main" id="{0B61F1E3-68CA-F6B5-4B2C-E97FE351B0F6}"/>
              </a:ext>
            </a:extLst>
          </p:cNvPr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>
            <a:extLst>
              <a:ext uri="{FF2B5EF4-FFF2-40B4-BE49-F238E27FC236}">
                <a16:creationId xmlns:a16="http://schemas.microsoft.com/office/drawing/2014/main" id="{709E2C72-F7BE-F80A-23AD-7C8514DBFEAC}"/>
              </a:ext>
            </a:extLst>
          </p:cNvPr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>
            <a:extLst>
              <a:ext uri="{FF2B5EF4-FFF2-40B4-BE49-F238E27FC236}">
                <a16:creationId xmlns:a16="http://schemas.microsoft.com/office/drawing/2014/main" id="{229E6412-21A7-C8EB-7ED3-3B7E18851717}"/>
              </a:ext>
            </a:extLst>
          </p:cNvPr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>
            <a:extLst>
              <a:ext uri="{FF2B5EF4-FFF2-40B4-BE49-F238E27FC236}">
                <a16:creationId xmlns:a16="http://schemas.microsoft.com/office/drawing/2014/main" id="{974EBA9C-230B-1C1F-B3F4-EB6E584CC851}"/>
              </a:ext>
            </a:extLst>
          </p:cNvPr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>
            <a:extLst>
              <a:ext uri="{FF2B5EF4-FFF2-40B4-BE49-F238E27FC236}">
                <a16:creationId xmlns:a16="http://schemas.microsoft.com/office/drawing/2014/main" id="{CCCE11A6-C4FD-07C0-F9AD-35966CF0268D}"/>
              </a:ext>
            </a:extLst>
          </p:cNvPr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966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CF86B6B3-D366-8598-9F08-734AC3549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13B626E7-4DC8-DEE0-DE18-7AFC81EBC179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4C53DCE9-AA2D-492D-55BA-87D9C46711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</a:rPr>
              <a:t>SYLLABUS COMPLETION</a:t>
            </a:r>
            <a:endParaRPr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D8AAB269-95B4-A16E-D364-0A0CC24AEBD0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4A6F23CF-7CA0-B67C-FD15-AE93F1FA2FFD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45941805-BA43-795B-B3E6-12E7473E200A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B61670E1-EEC5-4EBD-05AE-F3F6C8E3F8F0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BF90585C-02A8-4269-BFE9-1606CECFA495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045F6A52-D503-F7ED-EEC5-7264AF411805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BF778882-02CD-61CC-1A6B-3D37F7647A42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5776E4DF-C5AC-909F-1D85-91D9842CB6E1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E7BFB342-AA7E-8ADA-5C6A-F3F9FF19D3D3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690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CF86B6B3-D366-8598-9F08-734AC3549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4C53DCE9-AA2D-492D-55BA-87D9C46711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96823" y="727823"/>
            <a:ext cx="4541400" cy="6197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IN" sz="2800" dirty="0">
                <a:solidFill>
                  <a:schemeClr val="accent2"/>
                </a:solidFill>
                <a:highlight>
                  <a:schemeClr val="lt2"/>
                </a:highlight>
              </a:rPr>
              <a:t>SYLLABUS COMPLETION</a:t>
            </a:r>
            <a:endParaRPr sz="2800"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4A6F23CF-7CA0-B67C-FD15-AE93F1FA2FFD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45941805-BA43-795B-B3E6-12E7473E200A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B61670E1-EEC5-4EBD-05AE-F3F6C8E3F8F0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BF90585C-02A8-4269-BFE9-1606CECFA495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045F6A52-D503-F7ED-EEC5-7264AF411805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BF778882-02CD-61CC-1A6B-3D37F7647A42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5776E4DF-C5AC-909F-1D85-91D9842CB6E1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E7BFB342-AA7E-8ADA-5C6A-F3F9FF19D3D3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071A65-4E7C-4E6D-D82A-4AAF0B1EE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280273"/>
              </p:ext>
            </p:extLst>
          </p:nvPr>
        </p:nvGraphicFramePr>
        <p:xfrm>
          <a:off x="1590525" y="1434938"/>
          <a:ext cx="6096000" cy="306832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585812">
                  <a:extLst>
                    <a:ext uri="{9D8B030D-6E8A-4147-A177-3AD203B41FA5}">
                      <a16:colId xmlns:a16="http://schemas.microsoft.com/office/drawing/2014/main" val="1887416127"/>
                    </a:ext>
                  </a:extLst>
                </a:gridCol>
                <a:gridCol w="4510188">
                  <a:extLst>
                    <a:ext uri="{9D8B030D-6E8A-4147-A177-3AD203B41FA5}">
                      <a16:colId xmlns:a16="http://schemas.microsoft.com/office/drawing/2014/main" val="9077336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CLASS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STATUS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1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Chapter – Describing motion around us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103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Chapter – Light (Reflection and Refraction)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629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Unit I: Chapter 1 – Units and Measurements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344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Unit VII: Chapter 11 – Dual Nature of Radiation and Matter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Unit VIII: Chapter 12 – Atoms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Unit VIII: Chapter 13 – Nuclei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Unit I: Chapter 1 – Electric Charges and Fields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Unit I: Chapter 2 – Electrostatic Potential and Capacitance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84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45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</a:rPr>
              <a:t>LESSON PLANNING</a:t>
            </a: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A21D-8331-A8BC-6AA5-8066D6FD2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775035"/>
            <a:ext cx="6018600" cy="743521"/>
          </a:xfrm>
        </p:spPr>
        <p:txBody>
          <a:bodyPr/>
          <a:lstStyle/>
          <a:p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</a:rPr>
              <a:t>LESSON PLANNING</a:t>
            </a:r>
            <a:br>
              <a:rPr lang="en-IN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5FD15-949A-E0B2-2E48-6BBE5EFB3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9450" y="1706336"/>
            <a:ext cx="5225100" cy="1846314"/>
          </a:xfrm>
        </p:spPr>
        <p:txBody>
          <a:bodyPr/>
          <a:lstStyle/>
          <a:p>
            <a:pPr marL="139700" indent="0">
              <a:buNone/>
            </a:pPr>
            <a:r>
              <a:rPr lang="en-US" b="1" dirty="0"/>
              <a:t>Lesson Plans are uploaded in the drive and the link is attached below:</a:t>
            </a:r>
          </a:p>
          <a:p>
            <a:pPr marL="139700" indent="0">
              <a:buNone/>
            </a:pPr>
            <a:r>
              <a:rPr lang="en-IN" b="1" dirty="0"/>
              <a:t>https://drive.google.com/drive/folders/1KgG462ysOAPI2p3-XqeJKRUzLq7Y8mBd?usp=drive_link</a:t>
            </a:r>
          </a:p>
        </p:txBody>
      </p:sp>
    </p:spTree>
    <p:extLst>
      <p:ext uri="{BB962C8B-B14F-4D97-AF65-F5344CB8AC3E}">
        <p14:creationId xmlns:p14="http://schemas.microsoft.com/office/powerpoint/2010/main" val="235841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D81F11B1-3E83-2244-EFC1-5D8EBECA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60806151-E080-70FC-04F1-295294A85451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EC9D3A92-CC06-F713-CC93-7317ED14A3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2786" y="1574850"/>
            <a:ext cx="5040561" cy="223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</a:rPr>
              <a:t>BEST PRACTICES IN YOUR SUBJECTS</a:t>
            </a:r>
            <a:br>
              <a:rPr lang="en-US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08F744D8-8B7C-1E84-A8B0-61DC23E93C5D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03</a:t>
            </a:r>
            <a:endParaRPr dirty="0"/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274C2E54-72FE-55A0-E96C-BC6F8220235B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1E6ABF47-4B65-D911-7020-3608DDFD420C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9681AF12-6385-2FA0-7B9B-B208D0DDCCAA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48231CE4-B480-7909-D75D-E68422D7536D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32E8106A-FE5F-D8B5-3693-73D5D83AF7A1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27311481-7CAF-BBCC-A872-6299031173D7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EF292C55-01CF-227D-C6FC-B0A299AA50C6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326605B9-892E-F9DC-D60A-CDE9BC8701C7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34884861"/>
      </p:ext>
    </p:extLst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1092</Words>
  <Application>Microsoft Office PowerPoint</Application>
  <PresentationFormat>On-screen Show (16:9)</PresentationFormat>
  <Paragraphs>199</Paragraphs>
  <Slides>30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Wingdings</vt:lpstr>
      <vt:lpstr>Gantari ExtraBold</vt:lpstr>
      <vt:lpstr>Gantari</vt:lpstr>
      <vt:lpstr>Pasos para estudiar un texto by Slidesgo</vt:lpstr>
      <vt:lpstr>DELHI PUBLIC SCHOOL JORHAT</vt:lpstr>
      <vt:lpstr>PHYSICS</vt:lpstr>
      <vt:lpstr>TOPICS</vt:lpstr>
      <vt:lpstr>TOPICS</vt:lpstr>
      <vt:lpstr>SYLLABUS COMPLETION</vt:lpstr>
      <vt:lpstr>SYLLABUS COMPLETION</vt:lpstr>
      <vt:lpstr>LESSON PLANNING</vt:lpstr>
      <vt:lpstr>LESSON PLANNING </vt:lpstr>
      <vt:lpstr>BEST PRACTICES IN YOUR SUBJECTS </vt:lpstr>
      <vt:lpstr>GRADE IX &amp; X</vt:lpstr>
      <vt:lpstr>PowerPoint Presentation</vt:lpstr>
      <vt:lpstr>GRADE XI &amp; XII</vt:lpstr>
      <vt:lpstr>PowerPoint Presentation</vt:lpstr>
      <vt:lpstr>ASSESSMENTS TAKEN &amp; EXAM PERFORMANCE </vt:lpstr>
      <vt:lpstr>PowerPoint Presentation</vt:lpstr>
      <vt:lpstr>PowerPoint Presentation</vt:lpstr>
      <vt:lpstr>PowerPoint Presentation</vt:lpstr>
      <vt:lpstr>CYCLE TEST ANALYSIS</vt:lpstr>
      <vt:lpstr>COPY CORRECTION &amp; MAINTENENCE </vt:lpstr>
      <vt:lpstr>PowerPoint Presentation</vt:lpstr>
      <vt:lpstr>BEHAVIOURAL OBSERVATION OF STUDENTS </vt:lpstr>
      <vt:lpstr>PowerPoint Presentation</vt:lpstr>
      <vt:lpstr>CO SCHOLASTIC ACTIVITIES DONE IN YOUR SUBJECT </vt:lpstr>
      <vt:lpstr>SATURDAY ACTIVITY</vt:lpstr>
      <vt:lpstr>PowerPoint Presentation</vt:lpstr>
      <vt:lpstr>MEASURES TAKEN WHEN STUDENTS MISS CLASSES AND COMMUNICATION/INSTRUCTIONS PROVIDED TO PARENTS </vt:lpstr>
      <vt:lpstr>SAMPLE RECORDS</vt:lpstr>
      <vt:lpstr>PARENT COMMUNICATION AND STUDENT FOLLOW UP</vt:lpstr>
      <vt:lpstr>SUPPORT PROVIDED TO ABSENT STUDENTS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Alakesh Barua</dc:creator>
  <cp:lastModifiedBy>Shatabdi Paul</cp:lastModifiedBy>
  <cp:revision>16</cp:revision>
  <dcterms:modified xsi:type="dcterms:W3CDTF">2026-06-14T08:47:00Z</dcterms:modified>
</cp:coreProperties>
</file>