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29"/>
  </p:notesMasterIdLst>
  <p:sldIdLst>
    <p:sldId id="256" r:id="rId3"/>
    <p:sldId id="322" r:id="rId4"/>
    <p:sldId id="323" r:id="rId5"/>
    <p:sldId id="318" r:id="rId6"/>
    <p:sldId id="319" r:id="rId7"/>
    <p:sldId id="320" r:id="rId8"/>
    <p:sldId id="321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273" r:id="rId28"/>
  </p:sldIdLst>
  <p:sldSz cx="9144000" cy="5143500" type="screen16x9"/>
  <p:notesSz cx="6858000" cy="9144000"/>
  <p:embeddedFontLst>
    <p:embeddedFont>
      <p:font typeface="Gantari ExtraBold" charset="0"/>
      <p:bold r:id="rId30"/>
      <p:boldItalic r:id="rId31"/>
    </p:embeddedFont>
    <p:embeddedFont>
      <p:font typeface="Gantari" charset="0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Proxima Nova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-616" y="-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="" xmlns:a16="http://schemas.microsoft.com/office/drawing/2014/main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="" xmlns:a16="http://schemas.microsoft.com/office/drawing/2014/main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="" xmlns:a16="http://schemas.microsoft.com/office/drawing/2014/main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bg>
      <p:bgPr>
        <a:solidFill>
          <a:schemeClr val="lt1"/>
        </a:solidFill>
        <a:effectLst/>
      </p:bgPr>
    </p:bg>
    <p:spTree>
      <p:nvGrpSpPr>
        <p:cNvPr id="1" name="Shape 6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3" name="Google Shape;6293;p1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6294" name="Google Shape;6294;p1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1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1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1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1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1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1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1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1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1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1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1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1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1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1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1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1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1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1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1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1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1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1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1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1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1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1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1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1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1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1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1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1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1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1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1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1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1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1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1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1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1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1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1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1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1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1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1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1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1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1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1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1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1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1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1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1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1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1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1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1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1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1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1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1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1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1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1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1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1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1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1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1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1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1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1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1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1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1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1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1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1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1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1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1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1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1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1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1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1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1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1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1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1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1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1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1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1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1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1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1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1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1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1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1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1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1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1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1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1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1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1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1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1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1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1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1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1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1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1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1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1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1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1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1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1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1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1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1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1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1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1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1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1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1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1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1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1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1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1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1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1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1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1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1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1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1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1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1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1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1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1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1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1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1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1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1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1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1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1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1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1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1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1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1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1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1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1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1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1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1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1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1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1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1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1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1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1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1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1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1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1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1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1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1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1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1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1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1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1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1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1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1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1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1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1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1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1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1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1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1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1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1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1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1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1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1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1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1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1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1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1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1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1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1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1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1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1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1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1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1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1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1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1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1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1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1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1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1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1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1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1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1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1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1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1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1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1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1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1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1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1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1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1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1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1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1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1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1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1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1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1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1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1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1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1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1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1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1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1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1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1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1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1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1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1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1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1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1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1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1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1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1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1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1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1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1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1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1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1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1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1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1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1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1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1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1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1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1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1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1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1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1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1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1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1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1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1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1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1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1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1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1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1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1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1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1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1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1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1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1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1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1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1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1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1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1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1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1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1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1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1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1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1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1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1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1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1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1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1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1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1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1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1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1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1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1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1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1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1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1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1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1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1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1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1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1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1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1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1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1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1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1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1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1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1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1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1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1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1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54" name="Google Shape;6654;p1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55" name="Google Shape;6655;p1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6656" name="Google Shape;6656;p1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1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1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1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1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1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1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1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1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1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1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1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1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1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1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1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1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1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74" name="Google Shape;6674;p19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6675" name="Google Shape;6675;p19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70200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6676" name="Google Shape;6676;p19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70200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7" name="Google Shape;6677;p1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8" name="Google Shape;6678;p1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9" name="Google Shape;6679;p1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0" name="Google Shape;6680;p1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rgbClr val="79CDBE"/>
        </a:solidFill>
        <a:effectLst/>
      </p:bgPr>
    </p:bg>
    <p:spTree>
      <p:nvGrpSpPr>
        <p:cNvPr id="1" name="Shape 9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2" name="Google Shape;9022;p2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023" name="Google Shape;9023;p2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2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2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2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2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2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2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2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2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2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2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2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2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2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2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2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2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2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2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2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2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2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2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2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2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2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2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2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2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2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2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2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2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2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2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2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2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2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2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2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2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2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2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2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2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2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2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2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2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2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2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2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2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2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2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2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2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2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2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2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2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2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2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2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2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2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2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2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2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2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2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2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2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2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2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2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2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2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2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2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2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2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2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2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2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2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2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2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2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2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2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2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2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2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2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2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2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2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2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2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2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2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2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2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2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2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2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2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2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2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2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2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2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2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2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2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2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2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2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2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2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2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2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2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2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2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2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2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2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2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2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2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2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2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2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2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2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2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2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2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2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2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2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2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2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2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2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2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2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2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2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2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2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2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2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2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2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2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2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2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2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2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2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2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2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2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2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2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2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2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2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2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2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2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2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2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2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2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2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2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2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2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2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2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2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2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2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2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2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2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2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2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2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2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2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2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2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2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2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2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2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2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2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2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2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2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2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2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2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2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2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2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2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2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2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2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2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2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2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2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2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2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2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2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2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2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2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2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2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2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2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2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2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2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2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2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2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2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2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2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2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2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2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2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2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2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2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2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2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2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2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2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2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2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2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2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2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2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2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2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2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2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2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2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2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2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2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2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2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2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2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2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2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2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2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2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2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2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2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2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2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2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2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2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2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2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2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2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2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2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2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2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2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2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2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2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2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2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2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2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2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2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2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2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2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2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2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2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2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2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2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2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2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2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2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2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2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2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2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2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2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2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2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2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2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2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2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2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2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2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2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2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2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2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2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2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2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2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2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2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2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2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2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2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2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2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2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2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2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2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2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2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2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2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2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2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2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2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2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2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3" name="Google Shape;9383;p2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4" name="Google Shape;9384;p2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385" name="Google Shape;9385;p2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2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2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2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2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2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2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2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2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2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2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2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2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2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2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2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2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2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03" name="Google Shape;9403;p26"/>
          <p:cNvSpPr/>
          <p:nvPr/>
        </p:nvSpPr>
        <p:spPr>
          <a:xfrm>
            <a:off x="1509950" y="39133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4" name="Google Shape;9404;p26"/>
          <p:cNvSpPr/>
          <p:nvPr/>
        </p:nvSpPr>
        <p:spPr>
          <a:xfrm>
            <a:off x="1509950" y="34273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5" name="Google Shape;9405;p26"/>
          <p:cNvSpPr/>
          <p:nvPr/>
        </p:nvSpPr>
        <p:spPr>
          <a:xfrm>
            <a:off x="2416525" y="41084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6" name="Google Shape;9406;p26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407" name="Google Shape;9407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1" name="Google Shape;9411;p26"/>
          <p:cNvSpPr/>
          <p:nvPr/>
        </p:nvSpPr>
        <p:spPr>
          <a:xfrm>
            <a:off x="5865550" y="10105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2" name="Google Shape;9412;p26"/>
          <p:cNvSpPr/>
          <p:nvPr/>
        </p:nvSpPr>
        <p:spPr>
          <a:xfrm>
            <a:off x="7934475" y="80583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3" name="Google Shape;9413;p26"/>
          <p:cNvSpPr/>
          <p:nvPr/>
        </p:nvSpPr>
        <p:spPr>
          <a:xfrm>
            <a:off x="6876475" y="19974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8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9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0" name="Google Shape;9810;p30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5" name="Google Shape;2735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36" name="Google Shape;2736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6" name="Google Shape;3096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7" name="Google Shape;3097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098" name="Google Shape;3098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6" name="Google Shape;3116;p9"/>
          <p:cNvSpPr txBox="1">
            <a:spLocks noGrp="1"/>
          </p:cNvSpPr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17" name="Google Shape;3117;p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9"/>
          <p:cNvSpPr/>
          <p:nvPr/>
        </p:nvSpPr>
        <p:spPr>
          <a:xfrm rot="-900008">
            <a:off x="1818499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2" name="Google Shape;3122;p9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3123" name="Google Shape;3123;p9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6" name="Google Shape;3126;p9"/>
          <p:cNvSpPr/>
          <p:nvPr/>
        </p:nvSpPr>
        <p:spPr>
          <a:xfrm>
            <a:off x="7725050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9"/>
          <p:cNvSpPr/>
          <p:nvPr/>
        </p:nvSpPr>
        <p:spPr>
          <a:xfrm>
            <a:off x="7962600" y="39784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9"/>
          <p:cNvSpPr/>
          <p:nvPr/>
        </p:nvSpPr>
        <p:spPr>
          <a:xfrm>
            <a:off x="7578925" y="32426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9" name="Google Shape;3129;p9"/>
          <p:cNvGrpSpPr/>
          <p:nvPr/>
        </p:nvGrpSpPr>
        <p:grpSpPr>
          <a:xfrm rot="-6299880" flipH="1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3130" name="Google Shape;3130;p9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3" name="Google Shape;3133;p9"/>
          <p:cNvSpPr/>
          <p:nvPr/>
        </p:nvSpPr>
        <p:spPr>
          <a:xfrm>
            <a:off x="285955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65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8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9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6" name="Google Shape;9806;p2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807" name="Google Shape;9807;p2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bSuBHd9pOOiHGLcCfn5RYGWccrVrbMlB?usp=sharing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LESSON PLANNING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 LESSON PLANNING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Class X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Links: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299028" y="3045392"/>
            <a:ext cx="843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Class XI</a:t>
            </a:r>
            <a:endParaRPr lang="en-US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34444" y="3403980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317500">
              <a:spcBef>
                <a:spcPts val="300"/>
              </a:spcBef>
              <a:buClr>
                <a:schemeClr val="accent6"/>
              </a:buClr>
              <a:buSzPts val="1400"/>
            </a:pPr>
            <a:r>
              <a:rPr lang="en-IN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Links:</a:t>
            </a:r>
            <a:endParaRPr lang="en-IN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0" y="23101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https://drive.google.com/drive/folders/1bSuBHd9pOOiHGLcCfn5RYGWccrVrbMlB?usp=sharing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94965" y="340383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https://drive.google.com/drive/folders/1bSuBHd9pOOiHGLcCfn5RYGWccrVrbMlB?usp=sharing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BEST PRACTICES IN TEACHING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03 BEST PRACTICES IN </a:t>
            </a:r>
            <a:r>
              <a:rPr lang="es" dirty="0" smtClean="0"/>
              <a:t>ENGLISH</a:t>
            </a:r>
            <a:endParaRPr dirty="0"/>
          </a:p>
        </p:txBody>
      </p:sp>
      <p:sp>
        <p:nvSpPr>
          <p:cNvPr id="9875" name="Google Shape;9875;p34"/>
          <p:cNvSpPr/>
          <p:nvPr/>
        </p:nvSpPr>
        <p:spPr>
          <a:xfrm>
            <a:off x="7900552" y="78096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812838" y="68609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7806167" y="1013684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04683" y="1274335"/>
          <a:ext cx="6239433" cy="310896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20798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98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98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397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i="0" dirty="0">
                          <a:solidFill>
                            <a:srgbClr val="7030A0"/>
                          </a:solidFill>
                          <a:latin typeface="quote-cjk-patch"/>
                        </a:rPr>
                        <a:t>Practice</a:t>
                      </a:r>
                      <a:endParaRPr lang="en-US" sz="1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cap="none" dirty="0">
                          <a:solidFill>
                            <a:srgbClr val="7030A0"/>
                          </a:solidFill>
                          <a:latin typeface="Arial"/>
                          <a:cs typeface="Arial"/>
                          <a:sym typeface="Arial"/>
                        </a:rPr>
                        <a:t>Chapter</a:t>
                      </a:r>
                      <a:endParaRPr lang="en-US" sz="1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How It Was Implemented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6785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FORMAL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WRITING APPLICATION ( CLASS X)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LETTER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TO THE EDITOR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Students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applied formal writing skills to address real life issues through authentic letter drafting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6785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+mn-lt"/>
                        </a:rPr>
                        <a:t>CREATIVE</a:t>
                      </a:r>
                      <a:r>
                        <a:rPr lang="en-US" sz="1200" b="1" baseline="0" dirty="0" smtClean="0">
                          <a:latin typeface="+mn-lt"/>
                        </a:rPr>
                        <a:t> COMMUNICATION ACTIVITY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POSTER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WRITING &amp; COMPANY PROMOTION</a:t>
                      </a:r>
                      <a:endParaRPr lang="en-US" sz="1200" b="0" dirty="0">
                        <a:latin typeface="quote-cjk-patch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Students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integrated creativity with persuasive communication to design promotional content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6785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EXPERIENTIAL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LEARNING ACTIVITY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We’re Not Afraid To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Die…. If We Can All Be Together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Conducted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a Voyage Activity through role play, narration and collaborative retelling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TOURS &amp; FIELD VISITS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04 TOURS &amp; FIELD VISITS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tours or field visits were conducted during this quarter.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ASSESSMENTS TAKEN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05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05 ASSESSMENTS TAKEN</a:t>
            </a:r>
            <a:endParaRPr dirty="0"/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7438615" y="771636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391910" y="1529321"/>
          <a:ext cx="6116171" cy="2442605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15679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90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91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917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Class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Assessment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77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  </a:t>
                      </a:r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MONDAY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27/4/2026</a:t>
                      </a:r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77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  </a:t>
                      </a:r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/>
                        <a:t>MONDAY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27/4/2026</a:t>
                      </a:r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77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r>
                        <a:rPr lang="en-US" baseline="0" dirty="0" smtClean="0"/>
                        <a:t>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27/5/2026</a:t>
                      </a:r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77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r>
                        <a:rPr lang="en-US" baseline="0" dirty="0" smtClean="0"/>
                        <a:t> 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</a:t>
                      </a:r>
                      <a:r>
                        <a:rPr lang="en-US" sz="1300" baseline="0" dirty="0" smtClean="0"/>
                        <a:t>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27/5/2026</a:t>
                      </a:r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COPY CORRECTION &amp; MAINTENANCE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06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06 COPY CORRECTION &amp; MAINTENANCE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947921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correction – Completed.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assessed copies have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been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returned to students.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BEHAVIOURAL OBSERVATION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07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07 BEHAVIOURAL OBSERVATION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Observations recorded and communicated in the capacity of Class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Teacher.</a:t>
            </a:r>
            <a:b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Anecdotal observations maintained and documented every cycle.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CO-SCHOLASTIC ACTIVITIES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08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08 CO-SCHOLASTIC ACTIVITIES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CO-SCHOLASTIC ACTIVITIES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Participation of Class XI students in a Debate Workshop.</a:t>
            </a:r>
            <a:b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Story Writing Competition organised by ABMMS </a:t>
            </a:r>
            <a:r>
              <a:rPr lang="en-IN" sz="15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Titabar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IN" sz="15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Srijan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STUDENT ABSENCE &amp; PARENT COMMUNICATION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09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09 STUDENT ABSENCE &amp; PARENT COMMUNICATION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FOR ABSENT STUDENTS &amp; PARENT COMMUNICATION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materials and notes are provided to students who miss classes.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Communication maintained with parents whenever required to update them on their ward’s progress and attendance.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provided to students to ensure no learning gaps due to absence.</a:t>
            </a: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THANKS!</a:t>
            </a:r>
            <a:endParaRPr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s" dirty="0"/>
              <a:t>Are there any questions?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dirty="0"/>
              <a:t>yourmail@freepik.com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+34 654 321 432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yourwebsite.com</a:t>
            </a: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083" name="Google Shape;10083;p48"/>
          <p:cNvGrpSpPr/>
          <p:nvPr/>
        </p:nvGrpSpPr>
        <p:grpSpPr>
          <a:xfrm>
            <a:off x="4962389" y="2843646"/>
            <a:ext cx="296118" cy="291877"/>
            <a:chOff x="1190200" y="238125"/>
            <a:chExt cx="5306767" cy="5212083"/>
          </a:xfrm>
        </p:grpSpPr>
        <p:grpSp>
          <p:nvGrpSpPr>
            <p:cNvPr id="10084" name="Google Shape;10084;p48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0085" name="Google Shape;10085;p48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6" name="Google Shape;10086;p48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7" name="Google Shape;10087;p48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8" name="Google Shape;10088;p48"/>
          <p:cNvGrpSpPr/>
          <p:nvPr/>
        </p:nvGrpSpPr>
        <p:grpSpPr>
          <a:xfrm>
            <a:off x="4603550" y="2846901"/>
            <a:ext cx="290575" cy="285475"/>
            <a:chOff x="4211985" y="3817357"/>
            <a:chExt cx="362947" cy="356576"/>
          </a:xfrm>
        </p:grpSpPr>
        <p:sp>
          <p:nvSpPr>
            <p:cNvPr id="10089" name="Google Shape;10089;p48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48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48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48"/>
          <p:cNvGrpSpPr/>
          <p:nvPr/>
        </p:nvGrpSpPr>
        <p:grpSpPr>
          <a:xfrm>
            <a:off x="4244493" y="2846901"/>
            <a:ext cx="290554" cy="285706"/>
            <a:chOff x="3314750" y="3817357"/>
            <a:chExt cx="362920" cy="356865"/>
          </a:xfrm>
        </p:grpSpPr>
        <p:grpSp>
          <p:nvGrpSpPr>
            <p:cNvPr id="10093" name="Google Shape;10093;p48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0094" name="Google Shape;10094;p48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5" name="Google Shape;10095;p48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96" name="Google Shape;10096;p48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0097" name="Google Shape;10097;p48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8" name="Google Shape;10098;p48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99" name="Google Shape;10099;p48"/>
          <p:cNvGrpSpPr/>
          <p:nvPr/>
        </p:nvGrpSpPr>
        <p:grpSpPr>
          <a:xfrm>
            <a:off x="3885477" y="2846901"/>
            <a:ext cx="290554" cy="285706"/>
            <a:chOff x="2866317" y="3817357"/>
            <a:chExt cx="362920" cy="356865"/>
          </a:xfrm>
        </p:grpSpPr>
        <p:sp>
          <p:nvSpPr>
            <p:cNvPr id="10100" name="Google Shape;10100;p4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48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4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="" xmlns:a16="http://schemas.microsoft.com/office/drawing/2014/main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="" xmlns:a16="http://schemas.microsoft.com/office/drawing/2014/main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="" xmlns:a16="http://schemas.microsoft.com/office/drawing/2014/main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="" xmlns:a16="http://schemas.microsoft.com/office/drawing/2014/main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="" xmlns:a16="http://schemas.microsoft.com/office/drawing/2014/main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="" xmlns:a16="http://schemas.microsoft.com/office/drawing/2014/main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="" xmlns:a16="http://schemas.microsoft.com/office/drawing/2014/main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="" xmlns:a16="http://schemas.microsoft.com/office/drawing/2014/main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="" xmlns:a16="http://schemas.microsoft.com/office/drawing/2014/main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="" xmlns:a16="http://schemas.microsoft.com/office/drawing/2014/main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="" xmlns:a16="http://schemas.microsoft.com/office/drawing/2014/main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="" xmlns:a16="http://schemas.microsoft.com/office/drawing/2014/main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="" xmlns:a16="http://schemas.microsoft.com/office/drawing/2014/main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="" xmlns:a16="http://schemas.microsoft.com/office/drawing/2014/main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="" xmlns:a16="http://schemas.microsoft.com/office/drawing/2014/main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039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 COVERED - CLASS X ENGLISH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10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CLASS X ENGLISH – TOPICS COVERED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TOPICS COVERED – CLASS X ENGLISH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300"/>
              </a:spcBef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</a:t>
            </a:r>
            <a:r>
              <a:rPr lang="en-IN" sz="1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Flight: Prose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Letter to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God, Nelson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Mandela – A Long Walk to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Freedom, 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Madam Rides the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Bus, The Sermon at Benares, Two Stories About Flying (I &amp; II), From the Diary of Anne Frank, Glimpses of India, </a:t>
            </a:r>
            <a:r>
              <a:rPr lang="en-IN" sz="15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Mijbil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Otter</a:t>
            </a:r>
            <a:b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1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Poems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Dust of Snow, Fire and Ice, A Tiger in the Zoo, Fog ,Amanda</a:t>
            </a:r>
            <a:b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1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Supplementary </a:t>
            </a:r>
            <a:r>
              <a:rPr lang="en-IN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Reader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 Triumph of Surgery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,The Thief’s Story,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Midnight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Visitor, Footprints Without Feet </a:t>
            </a:r>
            <a:b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IN" sz="1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Writing and Grammar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Integrated Grammar, Analytical Paragraph Writing , Letter Writing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 COVERED - CLASS XI ENGLISH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11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CLASS XI ENGLISH – TOPICS COVERED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TOPICS COVERED – CLASS XI ENGLISH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Hornbill (Prose):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Portrait of a Lady | We’re Not Afraid to Die... If We Can All Be Together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Hornbill (Poetry):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Photograph</a:t>
            </a: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Writing: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Poster Writing, Notice Writing</a:t>
            </a:r>
            <a:endParaRPr lang="en-IN"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SYLLABUS COMPLETION</a:t>
            </a:r>
            <a:br>
              <a:rPr lang="es" dirty="0"/>
            </a:b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 SYLLABUS COMPLETION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9097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 STATUS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22220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ntari"/>
              <a:buChar char="•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Syllabus completion is proceeding according to the prescribed split syllabus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plan(Class X and XI).</a:t>
            </a:r>
            <a:endParaRPr lang="en-IN"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IN" sz="1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Progress </a:t>
            </a:r>
            <a:r>
              <a:rPr lang="en-IN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on track for timely completion.</a:t>
            </a: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534</Words>
  <Application>Microsoft Office PowerPoint</Application>
  <PresentationFormat>On-screen Show (16:9)</PresentationFormat>
  <Paragraphs>125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Gantari ExtraBold</vt:lpstr>
      <vt:lpstr>Gantari</vt:lpstr>
      <vt:lpstr>Calibri</vt:lpstr>
      <vt:lpstr>quote-cjk-patch</vt:lpstr>
      <vt:lpstr>Proxima Nova</vt:lpstr>
      <vt:lpstr>Pasos para estudiar un texto by Slidesgo</vt:lpstr>
      <vt:lpstr>Slidesgo Final Pages</vt:lpstr>
      <vt:lpstr>DELHI PUBLIC SCHOOL JORHAT</vt:lpstr>
      <vt:lpstr>TOPICS</vt:lpstr>
      <vt:lpstr>TOPICS</vt:lpstr>
      <vt:lpstr>TOPICS COVERED - CLASS X ENGLISH </vt:lpstr>
      <vt:lpstr>CLASS X ENGLISH – TOPICS COVERED</vt:lpstr>
      <vt:lpstr>TOPICS COVERED - CLASS XI ENGLISH </vt:lpstr>
      <vt:lpstr>CLASS XI ENGLISH – TOPICS COVERED</vt:lpstr>
      <vt:lpstr>SYLLABUS COMPLETION </vt:lpstr>
      <vt:lpstr>01 SYLLABUS COMPLETION</vt:lpstr>
      <vt:lpstr>LESSON PLANNING </vt:lpstr>
      <vt:lpstr>02 LESSON PLANNING</vt:lpstr>
      <vt:lpstr>BEST PRACTICES IN TEACHING </vt:lpstr>
      <vt:lpstr>03 BEST PRACTICES IN ENGLISH</vt:lpstr>
      <vt:lpstr>TOURS &amp; FIELD VISITS </vt:lpstr>
      <vt:lpstr>04 TOURS &amp; FIELD VISITS</vt:lpstr>
      <vt:lpstr>ASSESSMENTS TAKEN </vt:lpstr>
      <vt:lpstr>05 ASSESSMENTS TAKEN</vt:lpstr>
      <vt:lpstr>COPY CORRECTION &amp; MAINTENANCE </vt:lpstr>
      <vt:lpstr>06 COPY CORRECTION &amp; MAINTENANCE</vt:lpstr>
      <vt:lpstr>BEHAVIOURAL OBSERVATION </vt:lpstr>
      <vt:lpstr>07 BEHAVIOURAL OBSERVATION</vt:lpstr>
      <vt:lpstr>CO-SCHOLASTIC ACTIVITIES </vt:lpstr>
      <vt:lpstr>08 CO-SCHOLASTIC ACTIVITIES</vt:lpstr>
      <vt:lpstr>STUDENT ABSENCE &amp; PARENT COMMUNICATION </vt:lpstr>
      <vt:lpstr>09 STUDENT ABSENCE &amp; PARENT COMMUNICATION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PUBLIC SCHOOL JORHAT</dc:title>
  <dc:creator>Alakesh Barua</dc:creator>
  <cp:lastModifiedBy>LENOVO</cp:lastModifiedBy>
  <cp:revision>25</cp:revision>
  <dcterms:modified xsi:type="dcterms:W3CDTF">2026-06-13T17:06:26Z</dcterms:modified>
</cp:coreProperties>
</file>