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0"/>
  </p:notesMasterIdLst>
  <p:sldIdLst>
    <p:sldId id="256" r:id="rId2"/>
    <p:sldId id="258" r:id="rId3"/>
    <p:sldId id="295" r:id="rId4"/>
    <p:sldId id="260" r:id="rId5"/>
    <p:sldId id="296" r:id="rId6"/>
    <p:sldId id="297" r:id="rId7"/>
    <p:sldId id="299" r:id="rId8"/>
    <p:sldId id="301" r:id="rId9"/>
    <p:sldId id="304" r:id="rId10"/>
    <p:sldId id="311" r:id="rId11"/>
    <p:sldId id="312" r:id="rId12"/>
    <p:sldId id="305" r:id="rId13"/>
    <p:sldId id="306" r:id="rId14"/>
    <p:sldId id="307" r:id="rId15"/>
    <p:sldId id="308" r:id="rId16"/>
    <p:sldId id="310" r:id="rId17"/>
    <p:sldId id="309" r:id="rId18"/>
    <p:sldId id="273" r:id="rId19"/>
  </p:sldIdLst>
  <p:sldSz cx="9144000" cy="5143500" type="screen16x9"/>
  <p:notesSz cx="6858000" cy="9144000"/>
  <p:embeddedFontLst>
    <p:embeddedFont>
      <p:font typeface="Gantari" panose="020B0604020202020204" charset="0"/>
      <p:regular r:id="rId21"/>
      <p:bold r:id="rId22"/>
      <p:italic r:id="rId23"/>
      <p:boldItalic r:id="rId24"/>
    </p:embeddedFont>
    <p:embeddedFont>
      <p:font typeface="Gantari ExtraBold" panose="020B0604020202020204" charset="0"/>
      <p:bold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63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9379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119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7" name="Google Shape;10077;gfdf1b3117e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8" name="Google Shape;10078;gfdf1b3117e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001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5551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>
          <a:extLst>
            <a:ext uri="{FF2B5EF4-FFF2-40B4-BE49-F238E27FC236}">
              <a16:creationId xmlns:a16="http://schemas.microsoft.com/office/drawing/2014/main" xmlns="" id="{04291681-077E-ED53-6766-DB0E3B64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>
            <a:extLst>
              <a:ext uri="{FF2B5EF4-FFF2-40B4-BE49-F238E27FC236}">
                <a16:creationId xmlns:a16="http://schemas.microsoft.com/office/drawing/2014/main" xmlns="" id="{83F8BFDA-DEFC-E743-49C7-100D2223C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>
            <a:extLst>
              <a:ext uri="{FF2B5EF4-FFF2-40B4-BE49-F238E27FC236}">
                <a16:creationId xmlns:a16="http://schemas.microsoft.com/office/drawing/2014/main" xmlns="" id="{2F383BEA-5B98-CD43-F52F-4F7902892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48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922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6535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5644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37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2438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697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61" r:id="rId11"/>
    <p:sldLayoutId id="2147483671" r:id="rId12"/>
    <p:sldLayoutId id="2147483673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46nNRVCB7AXs1HYqlmj5KBuTBhG04lKB?usp=drive_link" TargetMode="External"/><Relationship Id="rId2" Type="http://schemas.openxmlformats.org/officeDocument/2006/relationships/hyperlink" Target="https://drive.google.com/drive/folders/1SRoWXYq0Ou5phLymwCrjFr24bHROoJT2?usp=drive_link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rive.google.com/drive/folders/1imSnMLOFjsikeXq8DXXihc51eIq6BoOs?usp=drive_link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</a:t>
            </a:r>
            <a:r>
              <a:rPr lang="es" dirty="0" smtClean="0"/>
              <a:t>Meeting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GRADE IX- XII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Pocket money economics XI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/>
              <a:t>Students maintain a one week record of their spending. </a:t>
            </a:r>
          </a:p>
          <a:p>
            <a:r>
              <a:rPr lang="en-US" sz="1600" b="1" dirty="0" smtClean="0"/>
              <a:t>They analyze need vs. wants, saving habits, and opportunity costs.</a:t>
            </a:r>
            <a:endParaRPr lang="en-IN" sz="1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38" y="1978972"/>
            <a:ext cx="3538908" cy="23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75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1" dirty="0"/>
              <a:t>Be the Finance Minister’ Challenge XII – 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140" y="1361288"/>
            <a:ext cx="2987299" cy="238983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Present students with a real economic</a:t>
            </a:r>
          </a:p>
          <a:p>
            <a:pPr marL="139700" indent="0">
              <a:buNone/>
            </a:pPr>
            <a:r>
              <a:rPr lang="en-US" b="1" dirty="0" smtClean="0"/>
              <a:t>Problem( unemployment, poverty, inflation,</a:t>
            </a:r>
          </a:p>
          <a:p>
            <a:pPr marL="139700" indent="0">
              <a:buNone/>
            </a:pPr>
            <a:r>
              <a:rPr lang="en-US" b="1" dirty="0" smtClean="0"/>
              <a:t>Environmental degradation). In groups, they </a:t>
            </a:r>
          </a:p>
          <a:p>
            <a:pPr marL="139700" indent="0">
              <a:buNone/>
            </a:pPr>
            <a:r>
              <a:rPr lang="en-US" b="1" dirty="0" smtClean="0"/>
              <a:t>design policies and present a mini-budget </a:t>
            </a:r>
          </a:p>
          <a:p>
            <a:pPr marL="139700" indent="0">
              <a:buNone/>
            </a:pPr>
            <a:r>
              <a:rPr lang="en-US" b="1" dirty="0" smtClean="0"/>
              <a:t>to the class.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49068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/>
            </a:r>
            <a:br>
              <a:rPr lang="es" dirty="0" smtClean="0"/>
            </a:br>
            <a:r>
              <a:rPr lang="es" dirty="0"/>
              <a:t/>
            </a:r>
            <a:br>
              <a:rPr lang="es" dirty="0"/>
            </a:br>
            <a:r>
              <a:rPr lang="es" sz="3200" dirty="0" smtClean="0"/>
              <a:t>Assessment taken and Exam performances.</a:t>
            </a:r>
            <a:r>
              <a:rPr lang="es" dirty="0"/>
              <a:t/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04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6587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 smtClean="0"/>
              <a:t>Assessment Taken-   Cycle Test , MCQ test, Presentation on selected </a:t>
            </a:r>
            <a:r>
              <a:rPr lang="en-US" sz="1800" b="1" dirty="0" smtClean="0"/>
              <a:t>topics</a:t>
            </a:r>
            <a:r>
              <a:rPr lang="en-US" b="1" dirty="0" smtClean="0"/>
              <a:t>, Assessment through NCERT activities.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Exam Performances –</a:t>
            </a:r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r>
              <a:rPr lang="en-US" b="1" dirty="0" smtClean="0"/>
              <a:t>GRADE XII –</a:t>
            </a:r>
            <a:endParaRPr lang="en-US" b="1" dirty="0"/>
          </a:p>
          <a:p>
            <a:pPr marL="139700" indent="0">
              <a:buNone/>
            </a:pPr>
            <a:r>
              <a:rPr lang="en-US" b="1" dirty="0" smtClean="0"/>
              <a:t>BGL – 05     05 - Absent During exam</a:t>
            </a:r>
          </a:p>
          <a:p>
            <a:pPr marL="139700" indent="0">
              <a:buNone/>
            </a:pPr>
            <a:r>
              <a:rPr lang="en-US" b="1" dirty="0" smtClean="0"/>
              <a:t>GL- 13</a:t>
            </a:r>
          </a:p>
          <a:p>
            <a:pPr marL="139700" indent="0">
              <a:buNone/>
            </a:pPr>
            <a:r>
              <a:rPr lang="en-US" b="1" dirty="0" smtClean="0"/>
              <a:t>AGL- 15</a:t>
            </a:r>
            <a:endParaRPr lang="en-US" b="1" dirty="0"/>
          </a:p>
          <a:p>
            <a:pPr marL="139700" indent="0">
              <a:buNone/>
            </a:pPr>
            <a:endParaRPr lang="en-US" b="1" dirty="0"/>
          </a:p>
          <a:p>
            <a:pPr marL="139700" indent="0">
              <a:buNone/>
            </a:pPr>
            <a:r>
              <a:rPr lang="en-US" b="1" dirty="0" smtClean="0"/>
              <a:t>GRADE XI- </a:t>
            </a:r>
          </a:p>
          <a:p>
            <a:pPr marL="139700" indent="0">
              <a:buNone/>
            </a:pPr>
            <a:r>
              <a:rPr lang="en-US" b="1" dirty="0" smtClean="0"/>
              <a:t>AGL- </a:t>
            </a:r>
            <a:r>
              <a:rPr lang="en-US" b="1" dirty="0" smtClean="0"/>
              <a:t>8</a:t>
            </a:r>
            <a:endParaRPr lang="en-US" b="1" dirty="0" smtClean="0"/>
          </a:p>
          <a:p>
            <a:pPr marL="139700" indent="0">
              <a:buNone/>
            </a:pPr>
            <a:r>
              <a:rPr lang="en-US" b="1" dirty="0" smtClean="0"/>
              <a:t>GL- 1</a:t>
            </a:r>
            <a:endParaRPr lang="en-US" b="1" dirty="0" smtClean="0"/>
          </a:p>
          <a:p>
            <a:pPr marL="139700" indent="0">
              <a:buNone/>
            </a:pPr>
            <a:r>
              <a:rPr lang="en-US" b="1" dirty="0" smtClean="0"/>
              <a:t>BGL- 0         </a:t>
            </a:r>
            <a:r>
              <a:rPr lang="en-US" dirty="0" smtClean="0"/>
              <a:t>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92442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/>
            </a:r>
            <a:br>
              <a:rPr lang="es" dirty="0" smtClean="0"/>
            </a:br>
            <a:r>
              <a:rPr lang="es" dirty="0"/>
              <a:t/>
            </a:r>
            <a:br>
              <a:rPr lang="es" dirty="0"/>
            </a:br>
            <a:r>
              <a:rPr lang="es" sz="3200" dirty="0" smtClean="0"/>
              <a:t>Copy Correction </a:t>
            </a:r>
            <a:r>
              <a:rPr lang="es" dirty="0"/>
              <a:t/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04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3805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 smtClean="0"/>
              <a:t>All copies are corrected are sealed from principal office.</a:t>
            </a:r>
          </a:p>
          <a:p>
            <a:pPr marL="139700" indent="0">
              <a:buNone/>
            </a:pPr>
            <a:endParaRPr lang="en-IN" sz="1600" b="1" dirty="0"/>
          </a:p>
        </p:txBody>
      </p:sp>
    </p:spTree>
    <p:extLst>
      <p:ext uri="{BB962C8B-B14F-4D97-AF65-F5344CB8AC3E}">
        <p14:creationId xmlns:p14="http://schemas.microsoft.com/office/powerpoint/2010/main" val="3788578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48836" y="1505666"/>
            <a:ext cx="4509414" cy="172828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s" sz="1400" dirty="0" smtClean="0"/>
              <a:t/>
            </a:r>
            <a:br>
              <a:rPr lang="es" sz="1400" dirty="0" smtClean="0"/>
            </a:br>
            <a:r>
              <a:rPr lang="es" sz="1400" dirty="0"/>
              <a:t/>
            </a:r>
            <a:br>
              <a:rPr lang="es" sz="1400" dirty="0"/>
            </a:br>
            <a:r>
              <a:rPr lang="en-US" sz="1100" dirty="0">
                <a:solidFill>
                  <a:schemeClr val="accent2"/>
                </a:solidFill>
                <a:highlight>
                  <a:schemeClr val="lt2"/>
                </a:highlight>
              </a:rPr>
              <a:t/>
            </a:r>
            <a:br>
              <a:rPr lang="en-US" sz="1100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r>
              <a:rPr lang="es" sz="3200" dirty="0" smtClean="0"/>
              <a:t> </a:t>
            </a:r>
            <a:br>
              <a:rPr lang="es" sz="3200" dirty="0" smtClean="0"/>
            </a:br>
            <a:r>
              <a:rPr lang="es" sz="3200" dirty="0"/>
              <a:t/>
            </a:r>
            <a:br>
              <a:rPr lang="es" sz="3200" dirty="0"/>
            </a:br>
            <a:r>
              <a:rPr lang="es" sz="3200" dirty="0" smtClean="0"/>
              <a:t/>
            </a:r>
            <a:br>
              <a:rPr lang="es" sz="3200" dirty="0" smtClean="0"/>
            </a:br>
            <a:r>
              <a:rPr lang="es" sz="2000" dirty="0" smtClean="0"/>
              <a:t>Measures taken when students miss classes and communication provided to parents</a:t>
            </a:r>
            <a:r>
              <a:rPr lang="es" sz="3200" dirty="0"/>
              <a:t/>
            </a:r>
            <a:br>
              <a:rPr lang="es" sz="3200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04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2483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 smtClean="0"/>
              <a:t>Anecdotal Report.</a:t>
            </a:r>
          </a:p>
          <a:p>
            <a:r>
              <a:rPr lang="en-US" sz="1800" b="1" dirty="0" smtClean="0"/>
              <a:t>Sent email if the case is severe.</a:t>
            </a:r>
          </a:p>
          <a:p>
            <a:r>
              <a:rPr lang="en-US" sz="1800" b="1" dirty="0"/>
              <a:t>Contact with the parents through call</a:t>
            </a:r>
            <a:r>
              <a:rPr lang="en-US" sz="1800" b="1" dirty="0" smtClean="0"/>
              <a:t>.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295916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0" name="Google Shape;10080;p48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THANKS!</a:t>
            </a:r>
            <a:endParaRPr/>
          </a:p>
        </p:txBody>
      </p:sp>
      <p:sp>
        <p:nvSpPr>
          <p:cNvPr id="10081" name="Google Shape;10081;p48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0082" name="Google Shape;10082;p48"/>
          <p:cNvSpPr txBox="1"/>
          <p:nvPr/>
        </p:nvSpPr>
        <p:spPr>
          <a:xfrm>
            <a:off x="2788950" y="3993100"/>
            <a:ext cx="3684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grpSp>
        <p:nvGrpSpPr>
          <p:cNvPr id="10103" name="Google Shape;10103;p48"/>
          <p:cNvGrpSpPr/>
          <p:nvPr/>
        </p:nvGrpSpPr>
        <p:grpSpPr>
          <a:xfrm rot="-8100000">
            <a:off x="6160889" y="979832"/>
            <a:ext cx="2270043" cy="183536"/>
            <a:chOff x="5419725" y="2413000"/>
            <a:chExt cx="2169725" cy="175425"/>
          </a:xfrm>
        </p:grpSpPr>
        <p:sp>
          <p:nvSpPr>
            <p:cNvPr id="10104" name="Google Shape;10104;p48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48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48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7" name="Google Shape;10107;p48"/>
          <p:cNvSpPr/>
          <p:nvPr/>
        </p:nvSpPr>
        <p:spPr>
          <a:xfrm>
            <a:off x="2378250" y="3791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8" name="Google Shape;10108;p48"/>
          <p:cNvSpPr/>
          <p:nvPr/>
        </p:nvSpPr>
        <p:spPr>
          <a:xfrm>
            <a:off x="6956213" y="35550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9" name="Google Shape;10109;p48"/>
          <p:cNvSpPr/>
          <p:nvPr/>
        </p:nvSpPr>
        <p:spPr>
          <a:xfrm>
            <a:off x="2463325" y="8312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2901329" y="3375717"/>
            <a:ext cx="3465095" cy="5257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3" name="Google Shape;9853;p33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4" name="Google Shape;9854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1" name="Google Shape;9861;p33"/>
          <p:cNvCxnSpPr>
            <a:stCxn id="9853" idx="2"/>
            <a:endCxn id="9855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>
          <a:extLst>
            <a:ext uri="{FF2B5EF4-FFF2-40B4-BE49-F238E27FC236}">
              <a16:creationId xmlns:a16="http://schemas.microsoft.com/office/drawing/2014/main" xmlns="" id="{5D784A57-D69F-C731-A5EC-355F2BEBB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>
            <a:extLst>
              <a:ext uri="{FF2B5EF4-FFF2-40B4-BE49-F238E27FC236}">
                <a16:creationId xmlns:a16="http://schemas.microsoft.com/office/drawing/2014/main" xmlns="" id="{51D269DD-07C6-AC58-DDFF-D6DB8FB2D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>
            <a:extLst>
              <a:ext uri="{FF2B5EF4-FFF2-40B4-BE49-F238E27FC236}">
                <a16:creationId xmlns:a16="http://schemas.microsoft.com/office/drawing/2014/main" xmlns="" id="{B1F1D93D-758F-6524-D07C-03B97B0F6804}"/>
              </a:ext>
            </a:extLst>
          </p:cNvPr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>
            <a:extLst>
              <a:ext uri="{FF2B5EF4-FFF2-40B4-BE49-F238E27FC236}">
                <a16:creationId xmlns:a16="http://schemas.microsoft.com/office/drawing/2014/main" xmlns="" id="{69BA52A3-55D2-5B2C-EFFA-D326D96033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>
            <a:extLst>
              <a:ext uri="{FF2B5EF4-FFF2-40B4-BE49-F238E27FC236}">
                <a16:creationId xmlns:a16="http://schemas.microsoft.com/office/drawing/2014/main" xmlns="" id="{FD9D27B0-821A-1774-A457-86D7BA9C2002}"/>
              </a:ext>
            </a:extLst>
          </p:cNvPr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>
            <a:extLst>
              <a:ext uri="{FF2B5EF4-FFF2-40B4-BE49-F238E27FC236}">
                <a16:creationId xmlns:a16="http://schemas.microsoft.com/office/drawing/2014/main" xmlns="" id="{F58C72CC-9E2D-078D-09F5-5EE5C575CB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>
            <a:extLst>
              <a:ext uri="{FF2B5EF4-FFF2-40B4-BE49-F238E27FC236}">
                <a16:creationId xmlns:a16="http://schemas.microsoft.com/office/drawing/2014/main" xmlns="" id="{87E27BA6-9FDF-2FE6-A67C-6E8DD0361718}"/>
              </a:ext>
            </a:extLst>
          </p:cNvPr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>
            <a:extLst>
              <a:ext uri="{FF2B5EF4-FFF2-40B4-BE49-F238E27FC236}">
                <a16:creationId xmlns:a16="http://schemas.microsoft.com/office/drawing/2014/main" xmlns="" id="{3FAC91E9-8A53-96FF-7F46-5D54A20C3B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</a:p>
        </p:txBody>
      </p:sp>
      <p:cxnSp>
        <p:nvCxnSpPr>
          <p:cNvPr id="9859" name="Google Shape;9859;p33">
            <a:extLst>
              <a:ext uri="{FF2B5EF4-FFF2-40B4-BE49-F238E27FC236}">
                <a16:creationId xmlns:a16="http://schemas.microsoft.com/office/drawing/2014/main" xmlns="" id="{8008171C-572F-EC94-A02A-996A44E3F26C}"/>
              </a:ext>
            </a:extLst>
          </p:cNvPr>
          <p:cNvCxnSpPr>
            <a:cxnSpLocks/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>
            <a:extLst>
              <a:ext uri="{FF2B5EF4-FFF2-40B4-BE49-F238E27FC236}">
                <a16:creationId xmlns:a16="http://schemas.microsoft.com/office/drawing/2014/main" xmlns="" id="{2227AF9F-4677-0DF0-6598-EC3CD6F60474}"/>
              </a:ext>
            </a:extLst>
          </p:cNvPr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>
            <a:extLst>
              <a:ext uri="{FF2B5EF4-FFF2-40B4-BE49-F238E27FC236}">
                <a16:creationId xmlns:a16="http://schemas.microsoft.com/office/drawing/2014/main" xmlns="" id="{0B61F1E3-68CA-F6B5-4B2C-E97FE351B0F6}"/>
              </a:ext>
            </a:extLst>
          </p:cNvPr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>
            <a:extLst>
              <a:ext uri="{FF2B5EF4-FFF2-40B4-BE49-F238E27FC236}">
                <a16:creationId xmlns:a16="http://schemas.microsoft.com/office/drawing/2014/main" xmlns="" id="{709E2C72-F7BE-F80A-23AD-7C8514DBFEAC}"/>
              </a:ext>
            </a:extLst>
          </p:cNvPr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>
            <a:extLst>
              <a:ext uri="{FF2B5EF4-FFF2-40B4-BE49-F238E27FC236}">
                <a16:creationId xmlns:a16="http://schemas.microsoft.com/office/drawing/2014/main" xmlns="" id="{229E6412-21A7-C8EB-7ED3-3B7E18851717}"/>
              </a:ext>
            </a:extLst>
          </p:cNvPr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>
            <a:extLst>
              <a:ext uri="{FF2B5EF4-FFF2-40B4-BE49-F238E27FC236}">
                <a16:creationId xmlns:a16="http://schemas.microsoft.com/office/drawing/2014/main" xmlns="" id="{974EBA9C-230B-1C1F-B3F4-EB6E584CC851}"/>
              </a:ext>
            </a:extLst>
          </p:cNvPr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>
            <a:extLst>
              <a:ext uri="{FF2B5EF4-FFF2-40B4-BE49-F238E27FC236}">
                <a16:creationId xmlns:a16="http://schemas.microsoft.com/office/drawing/2014/main" xmlns="" id="{CCCE11A6-C4FD-07C0-F9AD-35966CF0268D}"/>
              </a:ext>
            </a:extLst>
          </p:cNvPr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9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/>
            </a:r>
            <a:br>
              <a:rPr lang="es" dirty="0" smtClean="0"/>
            </a:br>
            <a:r>
              <a:rPr lang="es" dirty="0"/>
              <a:t/>
            </a:r>
            <a:br>
              <a:rPr lang="es" dirty="0"/>
            </a:br>
            <a:r>
              <a:rPr lang="es" sz="3200" dirty="0" smtClean="0"/>
              <a:t>Syllabus Completition  </a:t>
            </a:r>
            <a:r>
              <a:rPr lang="es" dirty="0"/>
              <a:t/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 IX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</a:rPr>
              <a:t>CH -1 The story of village Palampur (</a:t>
            </a:r>
            <a:r>
              <a:rPr lang="en-US" sz="1800" b="1" dirty="0" smtClean="0">
                <a:solidFill>
                  <a:schemeClr val="tx1"/>
                </a:solidFill>
              </a:rPr>
              <a:t>DONE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</a:p>
          <a:p>
            <a:endParaRPr lang="en-US" sz="1800" dirty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chemeClr val="tx1"/>
                </a:solidFill>
              </a:rPr>
              <a:t>Ch-2 People As resources (</a:t>
            </a:r>
            <a:r>
              <a:rPr lang="en-US" sz="1800" b="1" dirty="0" smtClean="0">
                <a:solidFill>
                  <a:schemeClr val="tx1"/>
                </a:solidFill>
              </a:rPr>
              <a:t>Half Done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  <a:endParaRPr lang="en-IN" sz="1800" dirty="0">
              <a:solidFill>
                <a:schemeClr val="tx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en-US" dirty="0" smtClean="0"/>
              <a:t>GRADE X</a:t>
            </a:r>
            <a:endParaRPr lang="en-IN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</a:rPr>
              <a:t>CH-1 Development (</a:t>
            </a:r>
            <a:r>
              <a:rPr lang="en-US" sz="1800" b="1" dirty="0" smtClean="0">
                <a:solidFill>
                  <a:schemeClr val="tx1"/>
                </a:solidFill>
              </a:rPr>
              <a:t>DONE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tx1"/>
                </a:solidFill>
              </a:rPr>
              <a:t>Ch-2 Sectors of Indian Economy (</a:t>
            </a:r>
            <a:r>
              <a:rPr lang="en-US" sz="1800" b="1" dirty="0" smtClean="0">
                <a:solidFill>
                  <a:srgbClr val="00B050"/>
                </a:solidFill>
              </a:rPr>
              <a:t>July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  <a:endParaRPr lang="en-IN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74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 XI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Micro Economics</a:t>
            </a:r>
            <a:endParaRPr lang="en-IN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en-US" dirty="0" smtClean="0"/>
              <a:t>UNIT -4 Introduction (</a:t>
            </a:r>
            <a:r>
              <a:rPr lang="en-US" b="1" dirty="0" smtClean="0"/>
              <a:t>DONE</a:t>
            </a:r>
            <a:r>
              <a:rPr lang="en-US" dirty="0" smtClean="0"/>
              <a:t>) </a:t>
            </a:r>
          </a:p>
          <a:p>
            <a:endParaRPr lang="en-US" dirty="0"/>
          </a:p>
          <a:p>
            <a:r>
              <a:rPr lang="en-US" dirty="0" smtClean="0"/>
              <a:t>UNIT -5  </a:t>
            </a:r>
            <a:r>
              <a:rPr lang="en-IN" dirty="0"/>
              <a:t>Consumer's Equilibrium and </a:t>
            </a:r>
            <a:r>
              <a:rPr lang="en-IN" dirty="0" smtClean="0"/>
              <a:t>Demand (</a:t>
            </a:r>
            <a:r>
              <a:rPr lang="en-IN" b="1" dirty="0" smtClean="0"/>
              <a:t>Done</a:t>
            </a:r>
            <a:r>
              <a:rPr lang="en-IN" dirty="0" smtClean="0"/>
              <a:t>)</a:t>
            </a:r>
          </a:p>
          <a:p>
            <a:endParaRPr lang="en-US" dirty="0" smtClean="0"/>
          </a:p>
          <a:p>
            <a:endParaRPr lang="en-IN" b="1" dirty="0"/>
          </a:p>
          <a:p>
            <a:r>
              <a:rPr lang="en-US" b="1" dirty="0" smtClean="0">
                <a:solidFill>
                  <a:srgbClr val="FF0000"/>
                </a:solidFill>
              </a:rPr>
              <a:t>STATISTICS</a:t>
            </a:r>
          </a:p>
          <a:p>
            <a:endParaRPr lang="en-US" b="1" dirty="0"/>
          </a:p>
          <a:p>
            <a:r>
              <a:rPr lang="en-US" dirty="0" smtClean="0"/>
              <a:t>UNIT-1 Introduction (</a:t>
            </a:r>
            <a:r>
              <a:rPr lang="en-US" b="1" dirty="0" smtClean="0"/>
              <a:t>DONE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UNIT-2 Collection, Organisation and Presentation of data 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00B050"/>
                </a:solidFill>
              </a:rPr>
              <a:t>JULY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en-US" dirty="0" smtClean="0"/>
              <a:t>GRADE XII</a:t>
            </a:r>
            <a:endParaRPr lang="en-IN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en-US" dirty="0" smtClean="0"/>
              <a:t>Indian Economic Development </a:t>
            </a:r>
            <a:endParaRPr lang="en-IN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r>
              <a:rPr lang="en-US" dirty="0"/>
              <a:t>Unit 6: Development Experience (1947-90) and Economic Reforms since </a:t>
            </a:r>
            <a:r>
              <a:rPr lang="en-US" dirty="0" smtClean="0"/>
              <a:t>1991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b="1" dirty="0" smtClean="0"/>
              <a:t>DONE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Unit 7: Current challenges facing Indian </a:t>
            </a:r>
            <a:r>
              <a:rPr lang="en-US" dirty="0" smtClean="0"/>
              <a:t>Economy (</a:t>
            </a:r>
            <a:r>
              <a:rPr lang="en-US" b="1" dirty="0" smtClean="0">
                <a:solidFill>
                  <a:srgbClr val="00B050"/>
                </a:solidFill>
              </a:rPr>
              <a:t>JULY</a:t>
            </a:r>
            <a:r>
              <a:rPr lang="en-US" dirty="0" smtClean="0"/>
              <a:t>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3765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/>
            </a:r>
            <a:br>
              <a:rPr lang="es" dirty="0" smtClean="0"/>
            </a:br>
            <a:r>
              <a:rPr lang="es" dirty="0"/>
              <a:t/>
            </a:r>
            <a:br>
              <a:rPr lang="es" dirty="0"/>
            </a:br>
            <a:r>
              <a:rPr lang="es" sz="3200" dirty="0" smtClean="0"/>
              <a:t>Lesson Planning </a:t>
            </a:r>
            <a:r>
              <a:rPr lang="es" dirty="0"/>
              <a:t/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02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810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LESSON PLAN ARE UPDATED IN THE DRIVE.</a:t>
            </a:r>
          </a:p>
          <a:p>
            <a:pPr marL="13970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Links -</a:t>
            </a:r>
          </a:p>
          <a:p>
            <a:r>
              <a:rPr lang="en-IN" dirty="0">
                <a:hlinkClick r:id="rId2"/>
              </a:rPr>
              <a:t>https://</a:t>
            </a:r>
            <a:r>
              <a:rPr lang="en-IN" dirty="0" smtClean="0">
                <a:hlinkClick r:id="rId2"/>
              </a:rPr>
              <a:t>drive.google.com/drive/folders/1SRoWXYq0Ou5phLymwCrjFr24bHROoJT2?usp=drive_link</a:t>
            </a:r>
            <a:endParaRPr lang="en-IN" dirty="0" smtClean="0"/>
          </a:p>
          <a:p>
            <a:r>
              <a:rPr lang="en-IN" dirty="0">
                <a:hlinkClick r:id="rId3"/>
              </a:rPr>
              <a:t>https://</a:t>
            </a:r>
            <a:r>
              <a:rPr lang="en-IN" dirty="0" smtClean="0">
                <a:hlinkClick r:id="rId3"/>
              </a:rPr>
              <a:t>drive.google.com/drive/folders/146nNRVCB7AXs1HYqlmj5KBuTBhG04lKB?usp=drive_link</a:t>
            </a:r>
            <a:r>
              <a:rPr lang="en-IN" dirty="0" smtClean="0"/>
              <a:t> </a:t>
            </a:r>
          </a:p>
          <a:p>
            <a:r>
              <a:rPr lang="en-IN" dirty="0">
                <a:hlinkClick r:id="rId4"/>
              </a:rPr>
              <a:t>https://</a:t>
            </a:r>
            <a:r>
              <a:rPr lang="en-IN" dirty="0" smtClean="0">
                <a:hlinkClick r:id="rId4"/>
              </a:rPr>
              <a:t>drive.google.com/drive/folders/1imSnMLOFjsikeXq8DXXihc51eIq6BoOs?usp=drive_link</a:t>
            </a:r>
            <a:r>
              <a:rPr lang="en-IN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011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/>
            </a:r>
            <a:br>
              <a:rPr lang="es" dirty="0" smtClean="0"/>
            </a:br>
            <a:r>
              <a:rPr lang="es" dirty="0"/>
              <a:t/>
            </a:r>
            <a:br>
              <a:rPr lang="es" dirty="0"/>
            </a:br>
            <a:r>
              <a:rPr lang="es" sz="3200" dirty="0" smtClean="0"/>
              <a:t>Best Practices.  </a:t>
            </a:r>
            <a:r>
              <a:rPr lang="es" dirty="0"/>
              <a:t/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03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2892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338</Words>
  <Application>Microsoft Office PowerPoint</Application>
  <PresentationFormat>On-screen Show (16:9)</PresentationFormat>
  <Paragraphs>92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Gantari</vt:lpstr>
      <vt:lpstr>Gantari ExtraBold</vt:lpstr>
      <vt:lpstr>Arial</vt:lpstr>
      <vt:lpstr>Pasos para estudiar un texto by Slidesgo</vt:lpstr>
      <vt:lpstr>DELHI PUBLIC SCHOOL JORHAT</vt:lpstr>
      <vt:lpstr>TOPICS</vt:lpstr>
      <vt:lpstr>TOPICS</vt:lpstr>
      <vt:lpstr>  Syllabus Completition   </vt:lpstr>
      <vt:lpstr>GRADE IX</vt:lpstr>
      <vt:lpstr>GRADE XI</vt:lpstr>
      <vt:lpstr>  Lesson Planning  </vt:lpstr>
      <vt:lpstr>PowerPoint Presentation</vt:lpstr>
      <vt:lpstr>  Best Practices.   </vt:lpstr>
      <vt:lpstr>Pocket money economics XI</vt:lpstr>
      <vt:lpstr>Be the Finance Minister’ Challenge XII –  </vt:lpstr>
      <vt:lpstr>  Assessment taken and Exam performances. </vt:lpstr>
      <vt:lpstr>PowerPoint Presentation</vt:lpstr>
      <vt:lpstr>  Copy Correction  </vt:lpstr>
      <vt:lpstr>PowerPoint Presentation</vt:lpstr>
      <vt:lpstr>       Measures taken when students miss classes and communication provided to parents </vt:lpstr>
      <vt:lpstr>PowerPoint Presentation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DELHI PUBLIC SCHOOL JORHAT</dc:title>
  <dc:creator>Alakesh Barua</dc:creator>
  <cp:lastModifiedBy>Asus</cp:lastModifiedBy>
  <cp:revision>19</cp:revision>
  <dcterms:modified xsi:type="dcterms:W3CDTF">2026-06-14T06:23:43Z</dcterms:modified>
</cp:coreProperties>
</file>